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5"/>
    <p:sldMasterId id="2147483664" r:id="rId6"/>
  </p:sldMasterIdLst>
  <p:notesMasterIdLst>
    <p:notesMasterId r:id="rId30"/>
  </p:notesMasterIdLst>
  <p:handoutMasterIdLst>
    <p:handoutMasterId r:id="rId31"/>
  </p:handoutMasterIdLst>
  <p:sldIdLst>
    <p:sldId id="266" r:id="rId7"/>
    <p:sldId id="267" r:id="rId8"/>
    <p:sldId id="268" r:id="rId9"/>
    <p:sldId id="269" r:id="rId10"/>
    <p:sldId id="270" r:id="rId11"/>
    <p:sldId id="271" r:id="rId12"/>
    <p:sldId id="272" r:id="rId13"/>
    <p:sldId id="273" r:id="rId14"/>
    <p:sldId id="274" r:id="rId15"/>
    <p:sldId id="275" r:id="rId16"/>
    <p:sldId id="302" r:id="rId17"/>
    <p:sldId id="278" r:id="rId18"/>
    <p:sldId id="303" r:id="rId19"/>
    <p:sldId id="279" r:id="rId20"/>
    <p:sldId id="297" r:id="rId21"/>
    <p:sldId id="280" r:id="rId22"/>
    <p:sldId id="295" r:id="rId23"/>
    <p:sldId id="296" r:id="rId24"/>
    <p:sldId id="304" r:id="rId25"/>
    <p:sldId id="298" r:id="rId26"/>
    <p:sldId id="299" r:id="rId27"/>
    <p:sldId id="300" r:id="rId28"/>
    <p:sldId id="301" r:id="rId29"/>
  </p:sldIdLst>
  <p:sldSz cx="9906000" cy="6858000" type="A4"/>
  <p:notesSz cx="7023100" cy="93091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83C"/>
    <a:srgbClr val="7F7F7F"/>
    <a:srgbClr val="167A56"/>
    <a:srgbClr val="003B5A"/>
    <a:srgbClr val="023757"/>
    <a:srgbClr val="041C68"/>
    <a:srgbClr val="E8C284"/>
    <a:srgbClr val="062A9C"/>
    <a:srgbClr val="FF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4472" autoAdjust="0"/>
  </p:normalViewPr>
  <p:slideViewPr>
    <p:cSldViewPr snapToGrid="0" snapToObjects="1" showGuides="1">
      <p:cViewPr varScale="1">
        <p:scale>
          <a:sx n="155" d="100"/>
          <a:sy n="155" d="100"/>
        </p:scale>
        <p:origin x="2004" y="9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2682"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Sustainability Report Issuance</a:t>
            </a:r>
          </a:p>
          <a:p>
            <a:pPr>
              <a:defRPr/>
            </a:pPr>
            <a:r>
              <a:rPr lang="en-US" dirty="0"/>
              <a:t>Premier Market – </a:t>
            </a:r>
            <a:r>
              <a:rPr lang="en-US" dirty="0" err="1"/>
              <a:t>Boursa</a:t>
            </a:r>
            <a:r>
              <a:rPr lang="en-US" dirty="0"/>
              <a:t> Kuwait</a:t>
            </a:r>
            <a:r>
              <a:rPr lang="en-US" baseline="0" dirty="0"/>
              <a:t> </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Sustainability Report Issuance</c:v>
                </c:pt>
              </c:strCache>
            </c:strRef>
          </c:tx>
          <c:dPt>
            <c:idx val="0"/>
            <c:bubble3D val="0"/>
            <c:spPr>
              <a:solidFill>
                <a:schemeClr val="accent3">
                  <a:tint val="77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B1BD-46F6-80DE-7A5B7877DE1E}"/>
              </c:ext>
            </c:extLst>
          </c:dPt>
          <c:dPt>
            <c:idx val="1"/>
            <c:bubble3D val="0"/>
            <c:spPr>
              <a:solidFill>
                <a:schemeClr val="accent3">
                  <a:shade val="7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B1BD-46F6-80DE-7A5B7877DE1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Reported</c:v>
                </c:pt>
                <c:pt idx="1">
                  <c:v>Not Reported</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0-71ED-44B3-BF90-257834E018B3}"/>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675C3-C66C-4F0F-9918-F5EDEA0B36A2}" type="doc">
      <dgm:prSet loTypeId="urn:microsoft.com/office/officeart/2005/8/layout/equation2" loCatId="process" qsTypeId="urn:microsoft.com/office/officeart/2005/8/quickstyle/simple1" qsCatId="simple" csTypeId="urn:microsoft.com/office/officeart/2005/8/colors/accent0_1" csCatId="mainScheme" phldr="1"/>
      <dgm:spPr/>
    </dgm:pt>
    <dgm:pt modelId="{5738EDF5-E1A9-4FE2-A105-36BAAC982AD5}">
      <dgm:prSet phldrT="[Text]"/>
      <dgm:spPr>
        <a:ln>
          <a:solidFill>
            <a:srgbClr val="003B5A"/>
          </a:solidFill>
        </a:ln>
      </dgm:spPr>
      <dgm:t>
        <a:bodyPr/>
        <a:lstStyle/>
        <a:p>
          <a:r>
            <a:rPr lang="en-US" dirty="0"/>
            <a:t>Corporate</a:t>
          </a:r>
        </a:p>
        <a:p>
          <a:r>
            <a:rPr lang="en-US" dirty="0">
              <a:solidFill>
                <a:srgbClr val="B0883C"/>
              </a:solidFill>
            </a:rPr>
            <a:t>Social</a:t>
          </a:r>
          <a:r>
            <a:rPr lang="en-US" dirty="0"/>
            <a:t> </a:t>
          </a:r>
        </a:p>
        <a:p>
          <a:r>
            <a:rPr lang="en-US" dirty="0"/>
            <a:t>Responsibility</a:t>
          </a:r>
        </a:p>
      </dgm:t>
    </dgm:pt>
    <dgm:pt modelId="{B5F4BFA1-60C9-44CE-A79B-AC96642AF445}" type="parTrans" cxnId="{E1C022E2-3366-4A0B-8CDC-EAF3715DF91A}">
      <dgm:prSet/>
      <dgm:spPr/>
      <dgm:t>
        <a:bodyPr/>
        <a:lstStyle/>
        <a:p>
          <a:endParaRPr lang="en-US"/>
        </a:p>
      </dgm:t>
    </dgm:pt>
    <dgm:pt modelId="{86578E75-1A1B-4509-A72F-8C63611EC24F}" type="sibTrans" cxnId="{E1C022E2-3366-4A0B-8CDC-EAF3715DF91A}">
      <dgm:prSet/>
      <dgm:spPr>
        <a:solidFill>
          <a:srgbClr val="003B5A"/>
        </a:solidFill>
      </dgm:spPr>
      <dgm:t>
        <a:bodyPr/>
        <a:lstStyle/>
        <a:p>
          <a:endParaRPr lang="en-US" dirty="0"/>
        </a:p>
      </dgm:t>
    </dgm:pt>
    <dgm:pt modelId="{B99FA523-6674-43AB-8FA6-341E1F0FFDE2}">
      <dgm:prSet phldrT="[Text]"/>
      <dgm:spPr>
        <a:ln>
          <a:solidFill>
            <a:srgbClr val="003B5A"/>
          </a:solidFill>
        </a:ln>
      </dgm:spPr>
      <dgm:t>
        <a:bodyPr/>
        <a:lstStyle/>
        <a:p>
          <a:r>
            <a:rPr lang="en-US" dirty="0">
              <a:solidFill>
                <a:srgbClr val="B0883C"/>
              </a:solidFill>
            </a:rPr>
            <a:t>Environmental issues</a:t>
          </a:r>
        </a:p>
        <a:p>
          <a:endParaRPr lang="en-US" dirty="0">
            <a:solidFill>
              <a:srgbClr val="B0883C"/>
            </a:solidFill>
          </a:endParaRPr>
        </a:p>
        <a:p>
          <a:r>
            <a:rPr lang="en-US" dirty="0">
              <a:solidFill>
                <a:srgbClr val="B0883C"/>
              </a:solidFill>
            </a:rPr>
            <a:t>Governance</a:t>
          </a:r>
        </a:p>
        <a:p>
          <a:r>
            <a:rPr lang="en-US" dirty="0">
              <a:solidFill>
                <a:srgbClr val="B0883C"/>
              </a:solidFill>
            </a:rPr>
            <a:t>Issues </a:t>
          </a:r>
        </a:p>
      </dgm:t>
    </dgm:pt>
    <dgm:pt modelId="{356EB79D-CA5F-4328-8283-61F1BACCEDAC}" type="parTrans" cxnId="{BA1F1909-30BA-422B-809D-4FE2D4BFFD52}">
      <dgm:prSet/>
      <dgm:spPr/>
      <dgm:t>
        <a:bodyPr/>
        <a:lstStyle/>
        <a:p>
          <a:endParaRPr lang="en-US"/>
        </a:p>
      </dgm:t>
    </dgm:pt>
    <dgm:pt modelId="{C2595223-1FEA-4B52-A086-DC9D50C5795C}" type="sibTrans" cxnId="{BA1F1909-30BA-422B-809D-4FE2D4BFFD52}">
      <dgm:prSet/>
      <dgm:spPr>
        <a:solidFill>
          <a:srgbClr val="003B5A"/>
        </a:solidFill>
      </dgm:spPr>
      <dgm:t>
        <a:bodyPr/>
        <a:lstStyle/>
        <a:p>
          <a:endParaRPr lang="en-US"/>
        </a:p>
      </dgm:t>
    </dgm:pt>
    <dgm:pt modelId="{8797DDEF-1B14-4E9E-BAB7-F2D43BE8B12F}">
      <dgm:prSet phldrT="[Text]" custT="1"/>
      <dgm:spPr>
        <a:ln>
          <a:solidFill>
            <a:srgbClr val="003B5A"/>
          </a:solidFill>
        </a:ln>
      </dgm:spPr>
      <dgm:t>
        <a:bodyPr/>
        <a:lstStyle/>
        <a:p>
          <a:r>
            <a:rPr lang="en-US" sz="2000" b="1" dirty="0">
              <a:solidFill>
                <a:srgbClr val="B0883C"/>
              </a:solidFill>
            </a:rPr>
            <a:t>Corporate Sustainability</a:t>
          </a:r>
        </a:p>
        <a:p>
          <a:endParaRPr lang="en-US" sz="2000" b="1" dirty="0">
            <a:solidFill>
              <a:srgbClr val="B0883C"/>
            </a:solidFill>
          </a:endParaRPr>
        </a:p>
        <a:p>
          <a:r>
            <a:rPr lang="en-US" sz="1200" b="1" dirty="0">
              <a:solidFill>
                <a:schemeClr val="tx1"/>
              </a:solidFill>
            </a:rPr>
            <a:t>Integrated in core business </a:t>
          </a:r>
          <a:r>
            <a:rPr lang="en-US" sz="2000" b="1" dirty="0">
              <a:solidFill>
                <a:srgbClr val="B0883C"/>
              </a:solidFill>
            </a:rPr>
            <a:t> </a:t>
          </a:r>
        </a:p>
      </dgm:t>
    </dgm:pt>
    <dgm:pt modelId="{1EB9CD3D-35E2-4C57-A0BE-F47FD547FA0A}" type="parTrans" cxnId="{36088F82-8CD8-4C49-A890-69D46AAAE125}">
      <dgm:prSet/>
      <dgm:spPr/>
      <dgm:t>
        <a:bodyPr/>
        <a:lstStyle/>
        <a:p>
          <a:endParaRPr lang="en-US"/>
        </a:p>
      </dgm:t>
    </dgm:pt>
    <dgm:pt modelId="{4F4BB0A7-7021-4BEA-8DE6-6ADCB67D0C38}" type="sibTrans" cxnId="{36088F82-8CD8-4C49-A890-69D46AAAE125}">
      <dgm:prSet/>
      <dgm:spPr/>
      <dgm:t>
        <a:bodyPr/>
        <a:lstStyle/>
        <a:p>
          <a:endParaRPr lang="en-US"/>
        </a:p>
      </dgm:t>
    </dgm:pt>
    <dgm:pt modelId="{87E5D3EF-753C-4EED-B992-6CC1E31B0F7C}" type="pres">
      <dgm:prSet presAssocID="{19F675C3-C66C-4F0F-9918-F5EDEA0B36A2}" presName="Name0" presStyleCnt="0">
        <dgm:presLayoutVars>
          <dgm:dir/>
          <dgm:resizeHandles val="exact"/>
        </dgm:presLayoutVars>
      </dgm:prSet>
      <dgm:spPr/>
    </dgm:pt>
    <dgm:pt modelId="{4B7D4583-7FF9-4EDD-A89B-7B734C5E7DE3}" type="pres">
      <dgm:prSet presAssocID="{19F675C3-C66C-4F0F-9918-F5EDEA0B36A2}" presName="vNodes" presStyleCnt="0"/>
      <dgm:spPr/>
    </dgm:pt>
    <dgm:pt modelId="{DB78EA27-4218-4234-9B38-270BAC04E9FB}" type="pres">
      <dgm:prSet presAssocID="{5738EDF5-E1A9-4FE2-A105-36BAAC982AD5}" presName="node" presStyleLbl="node1" presStyleIdx="0" presStyleCnt="3">
        <dgm:presLayoutVars>
          <dgm:bulletEnabled val="1"/>
        </dgm:presLayoutVars>
      </dgm:prSet>
      <dgm:spPr/>
    </dgm:pt>
    <dgm:pt modelId="{1E1DCBB9-6461-4458-B911-F258A4389DAD}" type="pres">
      <dgm:prSet presAssocID="{86578E75-1A1B-4509-A72F-8C63611EC24F}" presName="spacerT" presStyleCnt="0"/>
      <dgm:spPr/>
    </dgm:pt>
    <dgm:pt modelId="{3EC9E8B1-E758-4C4A-8FA4-E8DEC06C2BD6}" type="pres">
      <dgm:prSet presAssocID="{86578E75-1A1B-4509-A72F-8C63611EC24F}" presName="sibTrans" presStyleLbl="sibTrans2D1" presStyleIdx="0" presStyleCnt="2"/>
      <dgm:spPr/>
    </dgm:pt>
    <dgm:pt modelId="{9635421D-74FD-4985-B7DC-17DDE9F2858E}" type="pres">
      <dgm:prSet presAssocID="{86578E75-1A1B-4509-A72F-8C63611EC24F}" presName="spacerB" presStyleCnt="0"/>
      <dgm:spPr/>
    </dgm:pt>
    <dgm:pt modelId="{0503389A-E3DF-4A48-90B3-E3A0F465C4B0}" type="pres">
      <dgm:prSet presAssocID="{B99FA523-6674-43AB-8FA6-341E1F0FFDE2}" presName="node" presStyleLbl="node1" presStyleIdx="1" presStyleCnt="3">
        <dgm:presLayoutVars>
          <dgm:bulletEnabled val="1"/>
        </dgm:presLayoutVars>
      </dgm:prSet>
      <dgm:spPr/>
    </dgm:pt>
    <dgm:pt modelId="{5D9B196A-A234-46B3-8D73-41F5973A1C6C}" type="pres">
      <dgm:prSet presAssocID="{19F675C3-C66C-4F0F-9918-F5EDEA0B36A2}" presName="sibTransLast" presStyleLbl="sibTrans2D1" presStyleIdx="1" presStyleCnt="2"/>
      <dgm:spPr/>
    </dgm:pt>
    <dgm:pt modelId="{CE48668B-F2C9-4426-AA15-D11D82C81D9C}" type="pres">
      <dgm:prSet presAssocID="{19F675C3-C66C-4F0F-9918-F5EDEA0B36A2}" presName="connectorText" presStyleLbl="sibTrans2D1" presStyleIdx="1" presStyleCnt="2"/>
      <dgm:spPr/>
    </dgm:pt>
    <dgm:pt modelId="{F4B5F82D-9DE7-489F-BB70-C573ECD17F62}" type="pres">
      <dgm:prSet presAssocID="{19F675C3-C66C-4F0F-9918-F5EDEA0B36A2}" presName="lastNode" presStyleLbl="node1" presStyleIdx="2" presStyleCnt="3">
        <dgm:presLayoutVars>
          <dgm:bulletEnabled val="1"/>
        </dgm:presLayoutVars>
      </dgm:prSet>
      <dgm:spPr/>
    </dgm:pt>
  </dgm:ptLst>
  <dgm:cxnLst>
    <dgm:cxn modelId="{56E6D503-6514-425A-8B1A-69BCE000D9B4}" type="presOf" srcId="{8797DDEF-1B14-4E9E-BAB7-F2D43BE8B12F}" destId="{F4B5F82D-9DE7-489F-BB70-C573ECD17F62}" srcOrd="0" destOrd="0" presId="urn:microsoft.com/office/officeart/2005/8/layout/equation2"/>
    <dgm:cxn modelId="{BA1F1909-30BA-422B-809D-4FE2D4BFFD52}" srcId="{19F675C3-C66C-4F0F-9918-F5EDEA0B36A2}" destId="{B99FA523-6674-43AB-8FA6-341E1F0FFDE2}" srcOrd="1" destOrd="0" parTransId="{356EB79D-CA5F-4328-8283-61F1BACCEDAC}" sibTransId="{C2595223-1FEA-4B52-A086-DC9D50C5795C}"/>
    <dgm:cxn modelId="{EF5BC613-6C6E-4FF7-B0FE-5BBD94F8DBAF}" type="presOf" srcId="{19F675C3-C66C-4F0F-9918-F5EDEA0B36A2}" destId="{87E5D3EF-753C-4EED-B992-6CC1E31B0F7C}" srcOrd="0" destOrd="0" presId="urn:microsoft.com/office/officeart/2005/8/layout/equation2"/>
    <dgm:cxn modelId="{0A7E3665-C0AE-43E3-831B-82F9E0B74F1D}" type="presOf" srcId="{B99FA523-6674-43AB-8FA6-341E1F0FFDE2}" destId="{0503389A-E3DF-4A48-90B3-E3A0F465C4B0}" srcOrd="0" destOrd="0" presId="urn:microsoft.com/office/officeart/2005/8/layout/equation2"/>
    <dgm:cxn modelId="{C92EAA71-74CE-43A2-9775-39F9A5D29FFB}" type="presOf" srcId="{5738EDF5-E1A9-4FE2-A105-36BAAC982AD5}" destId="{DB78EA27-4218-4234-9B38-270BAC04E9FB}" srcOrd="0" destOrd="0" presId="urn:microsoft.com/office/officeart/2005/8/layout/equation2"/>
    <dgm:cxn modelId="{B5EF3C77-8641-4602-8381-B05BFDF2B973}" type="presOf" srcId="{C2595223-1FEA-4B52-A086-DC9D50C5795C}" destId="{CE48668B-F2C9-4426-AA15-D11D82C81D9C}" srcOrd="1" destOrd="0" presId="urn:microsoft.com/office/officeart/2005/8/layout/equation2"/>
    <dgm:cxn modelId="{36088F82-8CD8-4C49-A890-69D46AAAE125}" srcId="{19F675C3-C66C-4F0F-9918-F5EDEA0B36A2}" destId="{8797DDEF-1B14-4E9E-BAB7-F2D43BE8B12F}" srcOrd="2" destOrd="0" parTransId="{1EB9CD3D-35E2-4C57-A0BE-F47FD547FA0A}" sibTransId="{4F4BB0A7-7021-4BEA-8DE6-6ADCB67D0C38}"/>
    <dgm:cxn modelId="{6DBB2FA8-5D49-4776-AE70-C416F637A3A4}" type="presOf" srcId="{86578E75-1A1B-4509-A72F-8C63611EC24F}" destId="{3EC9E8B1-E758-4C4A-8FA4-E8DEC06C2BD6}" srcOrd="0" destOrd="0" presId="urn:microsoft.com/office/officeart/2005/8/layout/equation2"/>
    <dgm:cxn modelId="{E1C022E2-3366-4A0B-8CDC-EAF3715DF91A}" srcId="{19F675C3-C66C-4F0F-9918-F5EDEA0B36A2}" destId="{5738EDF5-E1A9-4FE2-A105-36BAAC982AD5}" srcOrd="0" destOrd="0" parTransId="{B5F4BFA1-60C9-44CE-A79B-AC96642AF445}" sibTransId="{86578E75-1A1B-4509-A72F-8C63611EC24F}"/>
    <dgm:cxn modelId="{99F5A3FF-97F7-495A-B9FA-5F6A8BE40831}" type="presOf" srcId="{C2595223-1FEA-4B52-A086-DC9D50C5795C}" destId="{5D9B196A-A234-46B3-8D73-41F5973A1C6C}" srcOrd="0" destOrd="0" presId="urn:microsoft.com/office/officeart/2005/8/layout/equation2"/>
    <dgm:cxn modelId="{3A0A4233-32A1-4936-826D-363845A634EB}" type="presParOf" srcId="{87E5D3EF-753C-4EED-B992-6CC1E31B0F7C}" destId="{4B7D4583-7FF9-4EDD-A89B-7B734C5E7DE3}" srcOrd="0" destOrd="0" presId="urn:microsoft.com/office/officeart/2005/8/layout/equation2"/>
    <dgm:cxn modelId="{5145ECF2-8F4A-458A-B6C3-E80032039BFE}" type="presParOf" srcId="{4B7D4583-7FF9-4EDD-A89B-7B734C5E7DE3}" destId="{DB78EA27-4218-4234-9B38-270BAC04E9FB}" srcOrd="0" destOrd="0" presId="urn:microsoft.com/office/officeart/2005/8/layout/equation2"/>
    <dgm:cxn modelId="{6785E475-3442-4F49-96F1-A05C5927489C}" type="presParOf" srcId="{4B7D4583-7FF9-4EDD-A89B-7B734C5E7DE3}" destId="{1E1DCBB9-6461-4458-B911-F258A4389DAD}" srcOrd="1" destOrd="0" presId="urn:microsoft.com/office/officeart/2005/8/layout/equation2"/>
    <dgm:cxn modelId="{39FD1A6F-741C-483C-B833-C516B832851D}" type="presParOf" srcId="{4B7D4583-7FF9-4EDD-A89B-7B734C5E7DE3}" destId="{3EC9E8B1-E758-4C4A-8FA4-E8DEC06C2BD6}" srcOrd="2" destOrd="0" presId="urn:microsoft.com/office/officeart/2005/8/layout/equation2"/>
    <dgm:cxn modelId="{E1569D3F-CE41-4AE9-BEC9-B1D51879EC3D}" type="presParOf" srcId="{4B7D4583-7FF9-4EDD-A89B-7B734C5E7DE3}" destId="{9635421D-74FD-4985-B7DC-17DDE9F2858E}" srcOrd="3" destOrd="0" presId="urn:microsoft.com/office/officeart/2005/8/layout/equation2"/>
    <dgm:cxn modelId="{E785A0B9-331E-498E-92DC-2B8FD0CAC9EE}" type="presParOf" srcId="{4B7D4583-7FF9-4EDD-A89B-7B734C5E7DE3}" destId="{0503389A-E3DF-4A48-90B3-E3A0F465C4B0}" srcOrd="4" destOrd="0" presId="urn:microsoft.com/office/officeart/2005/8/layout/equation2"/>
    <dgm:cxn modelId="{E310C3F4-23BE-4855-9263-A276B6C877BB}" type="presParOf" srcId="{87E5D3EF-753C-4EED-B992-6CC1E31B0F7C}" destId="{5D9B196A-A234-46B3-8D73-41F5973A1C6C}" srcOrd="1" destOrd="0" presId="urn:microsoft.com/office/officeart/2005/8/layout/equation2"/>
    <dgm:cxn modelId="{4DE6A668-31C7-4167-8C8C-4E0D4DF3D25D}" type="presParOf" srcId="{5D9B196A-A234-46B3-8D73-41F5973A1C6C}" destId="{CE48668B-F2C9-4426-AA15-D11D82C81D9C}" srcOrd="0" destOrd="0" presId="urn:microsoft.com/office/officeart/2005/8/layout/equation2"/>
    <dgm:cxn modelId="{A370A8A1-97E7-43E2-8723-6B84DB9DF2D1}" type="presParOf" srcId="{87E5D3EF-753C-4EED-B992-6CC1E31B0F7C}" destId="{F4B5F82D-9DE7-489F-BB70-C573ECD17F62}" srcOrd="2" destOrd="0" presId="urn:microsoft.com/office/officeart/2005/8/layout/equati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8EA27-4218-4234-9B38-270BAC04E9FB}">
      <dsp:nvSpPr>
        <dsp:cNvPr id="0" name=""/>
        <dsp:cNvSpPr/>
      </dsp:nvSpPr>
      <dsp:spPr>
        <a:xfrm>
          <a:off x="575517" y="168"/>
          <a:ext cx="1284410" cy="1284410"/>
        </a:xfrm>
        <a:prstGeom prst="ellipse">
          <a:avLst/>
        </a:prstGeom>
        <a:solidFill>
          <a:schemeClr val="lt1">
            <a:hueOff val="0"/>
            <a:satOff val="0"/>
            <a:lumOff val="0"/>
            <a:alphaOff val="0"/>
          </a:schemeClr>
        </a:solidFill>
        <a:ln w="25400" cap="flat" cmpd="sng" algn="ctr">
          <a:solidFill>
            <a:srgbClr val="003B5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Corporate</a:t>
          </a:r>
        </a:p>
        <a:p>
          <a:pPr marL="0" lvl="0" indent="0" algn="ctr" defTabSz="444500">
            <a:lnSpc>
              <a:spcPct val="90000"/>
            </a:lnSpc>
            <a:spcBef>
              <a:spcPct val="0"/>
            </a:spcBef>
            <a:spcAft>
              <a:spcPct val="35000"/>
            </a:spcAft>
            <a:buNone/>
          </a:pPr>
          <a:r>
            <a:rPr lang="en-US" sz="1000" kern="1200" dirty="0">
              <a:solidFill>
                <a:srgbClr val="B0883C"/>
              </a:solidFill>
            </a:rPr>
            <a:t>Social</a:t>
          </a:r>
          <a:r>
            <a:rPr lang="en-US" sz="1000" kern="1200" dirty="0"/>
            <a:t> </a:t>
          </a:r>
        </a:p>
        <a:p>
          <a:pPr marL="0" lvl="0" indent="0" algn="ctr" defTabSz="444500">
            <a:lnSpc>
              <a:spcPct val="90000"/>
            </a:lnSpc>
            <a:spcBef>
              <a:spcPct val="0"/>
            </a:spcBef>
            <a:spcAft>
              <a:spcPct val="35000"/>
            </a:spcAft>
            <a:buNone/>
          </a:pPr>
          <a:r>
            <a:rPr lang="en-US" sz="1000" kern="1200" dirty="0"/>
            <a:t>Responsibility</a:t>
          </a:r>
        </a:p>
      </dsp:txBody>
      <dsp:txXfrm>
        <a:off x="763614" y="188265"/>
        <a:ext cx="908216" cy="908216"/>
      </dsp:txXfrm>
    </dsp:sp>
    <dsp:sp modelId="{3EC9E8B1-E758-4C4A-8FA4-E8DEC06C2BD6}">
      <dsp:nvSpPr>
        <dsp:cNvPr id="0" name=""/>
        <dsp:cNvSpPr/>
      </dsp:nvSpPr>
      <dsp:spPr>
        <a:xfrm>
          <a:off x="845243" y="1388872"/>
          <a:ext cx="744958" cy="744958"/>
        </a:xfrm>
        <a:prstGeom prst="mathPlus">
          <a:avLst/>
        </a:prstGeom>
        <a:solidFill>
          <a:srgbClr val="003B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943987" y="1673744"/>
        <a:ext cx="547470" cy="175214"/>
      </dsp:txXfrm>
    </dsp:sp>
    <dsp:sp modelId="{0503389A-E3DF-4A48-90B3-E3A0F465C4B0}">
      <dsp:nvSpPr>
        <dsp:cNvPr id="0" name=""/>
        <dsp:cNvSpPr/>
      </dsp:nvSpPr>
      <dsp:spPr>
        <a:xfrm>
          <a:off x="575517" y="2238124"/>
          <a:ext cx="1284410" cy="1284410"/>
        </a:xfrm>
        <a:prstGeom prst="ellipse">
          <a:avLst/>
        </a:prstGeom>
        <a:solidFill>
          <a:schemeClr val="lt1">
            <a:hueOff val="0"/>
            <a:satOff val="0"/>
            <a:lumOff val="0"/>
            <a:alphaOff val="0"/>
          </a:schemeClr>
        </a:solidFill>
        <a:ln w="25400" cap="flat" cmpd="sng" algn="ctr">
          <a:solidFill>
            <a:srgbClr val="003B5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B0883C"/>
              </a:solidFill>
            </a:rPr>
            <a:t>Environmental issues</a:t>
          </a:r>
        </a:p>
        <a:p>
          <a:pPr marL="0" lvl="0" indent="0" algn="ctr" defTabSz="444500">
            <a:lnSpc>
              <a:spcPct val="90000"/>
            </a:lnSpc>
            <a:spcBef>
              <a:spcPct val="0"/>
            </a:spcBef>
            <a:spcAft>
              <a:spcPct val="35000"/>
            </a:spcAft>
            <a:buNone/>
          </a:pPr>
          <a:endParaRPr lang="en-US" sz="1000" kern="1200" dirty="0">
            <a:solidFill>
              <a:srgbClr val="B0883C"/>
            </a:solidFill>
          </a:endParaRPr>
        </a:p>
        <a:p>
          <a:pPr marL="0" lvl="0" indent="0" algn="ctr" defTabSz="444500">
            <a:lnSpc>
              <a:spcPct val="90000"/>
            </a:lnSpc>
            <a:spcBef>
              <a:spcPct val="0"/>
            </a:spcBef>
            <a:spcAft>
              <a:spcPct val="35000"/>
            </a:spcAft>
            <a:buNone/>
          </a:pPr>
          <a:r>
            <a:rPr lang="en-US" sz="1000" kern="1200" dirty="0">
              <a:solidFill>
                <a:srgbClr val="B0883C"/>
              </a:solidFill>
            </a:rPr>
            <a:t>Governance</a:t>
          </a:r>
        </a:p>
        <a:p>
          <a:pPr marL="0" lvl="0" indent="0" algn="ctr" defTabSz="444500">
            <a:lnSpc>
              <a:spcPct val="90000"/>
            </a:lnSpc>
            <a:spcBef>
              <a:spcPct val="0"/>
            </a:spcBef>
            <a:spcAft>
              <a:spcPct val="35000"/>
            </a:spcAft>
            <a:buNone/>
          </a:pPr>
          <a:r>
            <a:rPr lang="en-US" sz="1000" kern="1200" dirty="0">
              <a:solidFill>
                <a:srgbClr val="B0883C"/>
              </a:solidFill>
            </a:rPr>
            <a:t>Issues </a:t>
          </a:r>
        </a:p>
      </dsp:txBody>
      <dsp:txXfrm>
        <a:off x="763614" y="2426221"/>
        <a:ext cx="908216" cy="908216"/>
      </dsp:txXfrm>
    </dsp:sp>
    <dsp:sp modelId="{5D9B196A-A234-46B3-8D73-41F5973A1C6C}">
      <dsp:nvSpPr>
        <dsp:cNvPr id="0" name=""/>
        <dsp:cNvSpPr/>
      </dsp:nvSpPr>
      <dsp:spPr>
        <a:xfrm>
          <a:off x="2052589" y="1522451"/>
          <a:ext cx="408442" cy="477800"/>
        </a:xfrm>
        <a:prstGeom prst="rightArrow">
          <a:avLst>
            <a:gd name="adj1" fmla="val 60000"/>
            <a:gd name="adj2" fmla="val 50000"/>
          </a:avLst>
        </a:prstGeom>
        <a:solidFill>
          <a:srgbClr val="003B5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052589" y="1618011"/>
        <a:ext cx="285909" cy="286680"/>
      </dsp:txXfrm>
    </dsp:sp>
    <dsp:sp modelId="{F4B5F82D-9DE7-489F-BB70-C573ECD17F62}">
      <dsp:nvSpPr>
        <dsp:cNvPr id="0" name=""/>
        <dsp:cNvSpPr/>
      </dsp:nvSpPr>
      <dsp:spPr>
        <a:xfrm>
          <a:off x="2630573" y="476941"/>
          <a:ext cx="2568820" cy="2568820"/>
        </a:xfrm>
        <a:prstGeom prst="ellipse">
          <a:avLst/>
        </a:prstGeom>
        <a:solidFill>
          <a:schemeClr val="lt1">
            <a:hueOff val="0"/>
            <a:satOff val="0"/>
            <a:lumOff val="0"/>
            <a:alphaOff val="0"/>
          </a:schemeClr>
        </a:solidFill>
        <a:ln w="25400" cap="flat" cmpd="sng" algn="ctr">
          <a:solidFill>
            <a:srgbClr val="003B5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B0883C"/>
              </a:solidFill>
            </a:rPr>
            <a:t>Corporate Sustainability</a:t>
          </a:r>
        </a:p>
        <a:p>
          <a:pPr marL="0" lvl="0" indent="0" algn="ctr" defTabSz="889000">
            <a:lnSpc>
              <a:spcPct val="90000"/>
            </a:lnSpc>
            <a:spcBef>
              <a:spcPct val="0"/>
            </a:spcBef>
            <a:spcAft>
              <a:spcPct val="35000"/>
            </a:spcAft>
            <a:buNone/>
          </a:pPr>
          <a:endParaRPr lang="en-US" sz="2000" b="1" kern="1200" dirty="0">
            <a:solidFill>
              <a:srgbClr val="B0883C"/>
            </a:solidFill>
          </a:endParaRPr>
        </a:p>
        <a:p>
          <a:pPr marL="0" lvl="0" indent="0" algn="ctr" defTabSz="889000">
            <a:lnSpc>
              <a:spcPct val="90000"/>
            </a:lnSpc>
            <a:spcBef>
              <a:spcPct val="0"/>
            </a:spcBef>
            <a:spcAft>
              <a:spcPct val="35000"/>
            </a:spcAft>
            <a:buNone/>
          </a:pPr>
          <a:r>
            <a:rPr lang="en-US" sz="1200" b="1" kern="1200" dirty="0">
              <a:solidFill>
                <a:schemeClr val="tx1"/>
              </a:solidFill>
            </a:rPr>
            <a:t>Integrated in core business </a:t>
          </a:r>
          <a:r>
            <a:rPr lang="en-US" sz="2000" b="1" kern="1200" dirty="0">
              <a:solidFill>
                <a:srgbClr val="B0883C"/>
              </a:solidFill>
            </a:rPr>
            <a:t> </a:t>
          </a:r>
        </a:p>
      </dsp:txBody>
      <dsp:txXfrm>
        <a:off x="3006768" y="853136"/>
        <a:ext cx="1816430" cy="181643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A11D8D1D-4B71-4920-93D9-ACB0C7E7201B}" type="datetimeFigureOut">
              <a:rPr lang="en-GB" smtClean="0"/>
              <a:pPr/>
              <a:t>06/05/2024</a:t>
            </a:fld>
            <a:endParaRPr lang="en-GB"/>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6D7874B5-B864-4D42-9115-F7272AE071A3}" type="slidenum">
              <a:rPr lang="en-GB" smtClean="0"/>
              <a:pPr/>
              <a:t>‹#›</a:t>
            </a:fld>
            <a:endParaRPr lang="en-GB"/>
          </a:p>
        </p:txBody>
      </p:sp>
    </p:spTree>
    <p:extLst>
      <p:ext uri="{BB962C8B-B14F-4D97-AF65-F5344CB8AC3E}">
        <p14:creationId xmlns:p14="http://schemas.microsoft.com/office/powerpoint/2010/main" val="3261464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FA75A6CE-42F9-4E01-AD14-17456ACECB09}" type="datetimeFigureOut">
              <a:rPr lang="en-US" smtClean="0"/>
              <a:pPr/>
              <a:t>5/6/2024</a:t>
            </a:fld>
            <a:endParaRPr lang="en-US"/>
          </a:p>
        </p:txBody>
      </p:sp>
      <p:sp>
        <p:nvSpPr>
          <p:cNvPr id="4" name="Slide Image Placeholder 3"/>
          <p:cNvSpPr>
            <a:spLocks noGrp="1" noRot="1" noChangeAspect="1"/>
          </p:cNvSpPr>
          <p:nvPr>
            <p:ph type="sldImg" idx="2"/>
          </p:nvPr>
        </p:nvSpPr>
        <p:spPr>
          <a:xfrm>
            <a:off x="990600" y="698500"/>
            <a:ext cx="5041900" cy="3490913"/>
          </a:xfrm>
          <a:prstGeom prst="rect">
            <a:avLst/>
          </a:prstGeom>
          <a:noFill/>
          <a:ln w="12700">
            <a:solidFill>
              <a:prstClr val="black"/>
            </a:solidFill>
          </a:ln>
        </p:spPr>
        <p:txBody>
          <a:bodyPr vert="horz" lIns="93317" tIns="46659" rIns="93317" bIns="46659" rtlCol="0" anchor="ctr"/>
          <a:lstStyle/>
          <a:p>
            <a:endParaRPr lang="nl-NL"/>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0B1C575A-FA3C-4170-BDE2-E20A38399392}" type="slidenum">
              <a:rPr lang="en-US" smtClean="0"/>
              <a:pPr/>
              <a:t>‹#›</a:t>
            </a:fld>
            <a:endParaRPr lang="en-US"/>
          </a:p>
        </p:txBody>
      </p:sp>
    </p:spTree>
    <p:extLst>
      <p:ext uri="{BB962C8B-B14F-4D97-AF65-F5344CB8AC3E}">
        <p14:creationId xmlns:p14="http://schemas.microsoft.com/office/powerpoint/2010/main" val="212708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0</a:t>
            </a:fld>
            <a:endParaRPr lang="en-US" dirty="0"/>
          </a:p>
        </p:txBody>
      </p:sp>
    </p:spTree>
    <p:extLst>
      <p:ext uri="{BB962C8B-B14F-4D97-AF65-F5344CB8AC3E}">
        <p14:creationId xmlns:p14="http://schemas.microsoft.com/office/powerpoint/2010/main" val="342341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10.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slideMaster" Target="../slideMasters/slideMaster1.xml"/><Relationship Id="rId4"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48"/>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en-US"/>
              <a:t>Placeholder for client logo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457200" y="1508760"/>
            <a:ext cx="8992799"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942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7"/>
          <p:cNvSpPr>
            <a:spLocks noGrp="1"/>
          </p:cNvSpPr>
          <p:nvPr>
            <p:ph type="body" sz="quarter" idx="13"/>
          </p:nvPr>
        </p:nvSpPr>
        <p:spPr>
          <a:xfrm>
            <a:off x="457200" y="1508400"/>
            <a:ext cx="8992799" cy="4590000"/>
          </a:xfrm>
          <a:prstGeom prst="rect">
            <a:avLst/>
          </a:prstGeom>
        </p:spPr>
        <p:txBody>
          <a:bodyPr lIns="0" tIns="0" rIns="0" bIns="0"/>
          <a:lstStyle>
            <a:lvl1pPr marL="172800" indent="-172800">
              <a:spcBef>
                <a:spcPts val="384"/>
              </a:spcBef>
              <a:buClr>
                <a:schemeClr val="tx2"/>
              </a:buClr>
              <a:buFont typeface="Arial" pitchFamily="34" charset="0"/>
              <a:buChar char="•"/>
              <a:tabLst/>
              <a:defRPr b="0"/>
            </a:lvl1pPr>
            <a:lvl2pPr marL="630000" indent="-230400">
              <a:spcBef>
                <a:spcPts val="384"/>
              </a:spcBef>
              <a:buFont typeface="Arial" pitchFamily="34" charset="0"/>
              <a:buChar char="–"/>
              <a:defRPr/>
            </a:lvl2pPr>
            <a:lvl3pPr marL="1076400" indent="-230400">
              <a:spcBef>
                <a:spcPts val="384"/>
              </a:spcBef>
              <a:defRPr/>
            </a:lvl3pPr>
            <a:lvl4pPr marL="1544400" indent="-230400">
              <a:spcBef>
                <a:spcPts val="384"/>
              </a:spcBef>
              <a:defRPr/>
            </a:lvl4pPr>
            <a:lvl5pPr marL="2059200" indent="-230400">
              <a:spcBef>
                <a:spcPts val="384"/>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653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66078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192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Picture 3.png"/>
          <p:cNvPicPr>
            <a:picLocks noChangeAspect="1"/>
          </p:cNvPicPr>
          <p:nvPr userDrawn="1"/>
        </p:nvPicPr>
        <p:blipFill rotWithShape="1">
          <a:blip r:embed="rId5" cstate="print"/>
          <a:srcRect r="75690"/>
          <a:stretch/>
        </p:blipFill>
        <p:spPr>
          <a:xfrm>
            <a:off x="0" y="0"/>
            <a:ext cx="2408182" cy="6858000"/>
          </a:xfrm>
          <a:prstGeom prst="rect">
            <a:avLst/>
          </a:prstGeom>
          <a:ln w="28575">
            <a:noFill/>
          </a:ln>
        </p:spPr>
      </p:pic>
      <p:pic>
        <p:nvPicPr>
          <p:cNvPr id="5122" name="Picture 2"/>
          <p:cNvPicPr>
            <a:picLocks noChangeAspect="1" noChangeArrowheads="1"/>
          </p:cNvPicPr>
          <p:nvPr userDrawn="1"/>
        </p:nvPicPr>
        <p:blipFill>
          <a:blip r:embed="rId6" cstate="print"/>
          <a:srcRect/>
          <a:stretch>
            <a:fillRect/>
          </a:stretch>
        </p:blipFill>
        <p:spPr bwMode="auto">
          <a:xfrm>
            <a:off x="1540520" y="2734490"/>
            <a:ext cx="7948984" cy="1392196"/>
          </a:xfrm>
          <a:prstGeom prst="rect">
            <a:avLst/>
          </a:prstGeom>
          <a:noFill/>
          <a:ln w="9525">
            <a:noFill/>
            <a:miter lim="800000"/>
            <a:headEnd/>
            <a:tailEnd/>
          </a:ln>
          <a:effectLst/>
        </p:spPr>
      </p:pic>
    </p:spTree>
    <p:extLst>
      <p:ext uri="{BB962C8B-B14F-4D97-AF65-F5344CB8AC3E}">
        <p14:creationId xmlns:p14="http://schemas.microsoft.com/office/powerpoint/2010/main" val="374445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199" y="1508760"/>
            <a:ext cx="8997696" cy="459028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0" indent="-173038">
              <a:buClr>
                <a:srgbClr val="808080"/>
              </a:buClr>
              <a:buFont typeface="Arial" pitchFamily="34" charset="0"/>
              <a:buChar char="•"/>
              <a:tabLst/>
              <a:defRPr b="0"/>
            </a:lvl1pPr>
            <a:lvl2pPr marL="628650" indent="-228600">
              <a:buFont typeface="Arial" pitchFamily="34" charset="0"/>
              <a:buChar char="–"/>
              <a:defRPr/>
            </a:lvl2pPr>
            <a:lvl3pPr marL="1074738" indent="-228600">
              <a:defRPr/>
            </a:lvl3pPr>
            <a:lvl4pPr marL="1545336" indent="-22860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TextBox 3"/>
          <p:cNvSpPr txBox="1"/>
          <p:nvPr userDrawn="1"/>
        </p:nvSpPr>
        <p:spPr>
          <a:xfrm>
            <a:off x="457200" y="1508400"/>
            <a:ext cx="8996400" cy="4062651"/>
          </a:xfrm>
          <a:prstGeom prst="rect">
            <a:avLst/>
          </a:prstGeom>
          <a:noFill/>
        </p:spPr>
        <p:txBody>
          <a:bodyPr wrap="square" lIns="0" tIns="0" rIns="0" bIns="0" rtlCol="0" anchor="t">
            <a:spAutoFit/>
          </a:bodyPr>
          <a:lstStyle/>
          <a:p>
            <a:r>
              <a:rPr lang="en-US" sz="1200" b="0" dirty="0"/>
              <a:t>The services and materials provided by The Boston Consulting Group (BCG) are subject to </a:t>
            </a:r>
            <a:r>
              <a:rPr lang="en-US" sz="1200" b="0" dirty="0" err="1"/>
              <a:t>BCG's</a:t>
            </a:r>
            <a:r>
              <a:rPr lang="en-US" sz="1200" b="0" dirty="0"/>
              <a:t> Standard Terms </a:t>
            </a:r>
            <a:br>
              <a:rPr lang="en-US" sz="1200" b="0" dirty="0"/>
            </a:br>
            <a:r>
              <a:rPr lang="en-US" sz="1200" b="0" dirty="0"/>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to update these materials after the date hereof, notwithstanding that such information may become outdated or inaccurate.</a:t>
            </a:r>
            <a:endParaRPr lang="de-DE" sz="1200" b="0" dirty="0"/>
          </a:p>
          <a:p>
            <a:r>
              <a:rPr lang="en-US" sz="1200" b="0" dirty="0"/>
              <a:t> </a:t>
            </a:r>
            <a:endParaRPr lang="de-DE" sz="1200" b="0" dirty="0"/>
          </a:p>
          <a:p>
            <a:r>
              <a:rPr lang="en-US" sz="1200" b="0" dirty="0"/>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endParaRPr lang="de-DE" sz="1200" b="0" dirty="0"/>
          </a:p>
          <a:p>
            <a:r>
              <a:rPr lang="en-US" sz="1200" b="0" dirty="0"/>
              <a:t> </a:t>
            </a:r>
            <a:endParaRPr lang="de-DE" sz="1200" b="0" dirty="0"/>
          </a:p>
          <a:p>
            <a:r>
              <a:rPr lang="en-US" sz="1200" b="0" dirty="0"/>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endParaRPr lang="de-DE" sz="1200" b="0" dirty="0"/>
          </a:p>
        </p:txBody>
      </p:sp>
      <p:sp>
        <p:nvSpPr>
          <p:cNvPr id="6" name="Line 115"/>
          <p:cNvSpPr>
            <a:spLocks noChangeShapeType="1"/>
          </p:cNvSpPr>
          <p:nvPr userDrawn="1"/>
        </p:nvSpPr>
        <p:spPr bwMode="auto">
          <a:xfrm flipH="1">
            <a:off x="0" y="1003300"/>
            <a:ext cx="9906000" cy="0"/>
          </a:xfrm>
          <a:prstGeom prst="line">
            <a:avLst/>
          </a:prstGeom>
          <a:noFill/>
          <a:ln w="28575">
            <a:solidFill>
              <a:schemeClr val="tx2"/>
            </a:solidFill>
            <a:round/>
            <a:headEnd/>
            <a:tailEnd/>
          </a:ln>
          <a:effectLst>
            <a:outerShdw dist="25400" dir="5400000" algn="ctr" rotWithShape="0">
              <a:schemeClr val="folHlink"/>
            </a:outerShdw>
          </a:effectLst>
        </p:spPr>
        <p:txBody>
          <a:bodyPr/>
          <a:lstStyle/>
          <a:p>
            <a:endParaRPr lang="en-US" noProof="0"/>
          </a:p>
        </p:txBody>
      </p:sp>
      <p:sp>
        <p:nvSpPr>
          <p:cNvPr id="11" name="TextBox 10"/>
          <p:cNvSpPr txBox="1"/>
          <p:nvPr userDrawn="1"/>
        </p:nvSpPr>
        <p:spPr>
          <a:xfrm>
            <a:off x="457200" y="529754"/>
            <a:ext cx="8992500" cy="463846"/>
          </a:xfrm>
          <a:prstGeom prst="rect">
            <a:avLst/>
          </a:prstGeom>
          <a:noFill/>
        </p:spPr>
        <p:txBody>
          <a:bodyPr wrap="square" lIns="0" tIns="46800" rIns="0" bIns="46800" rtlCol="0" anchor="b" anchorCtr="0">
            <a:spAutoFit/>
          </a:bodyPr>
          <a:lstStyle/>
          <a:p>
            <a:pPr algn="l"/>
            <a:r>
              <a:rPr lang="en-US" sz="2400" b="1" dirty="0">
                <a:solidFill>
                  <a:schemeClr val="tx2"/>
                </a:solidFill>
                <a:latin typeface="Arial" pitchFamily="34" charset="0"/>
                <a:cs typeface="Arial" pitchFamily="34" charset="0"/>
              </a:rPr>
              <a:t>Disclaimer</a:t>
            </a:r>
          </a:p>
        </p:txBody>
      </p:sp>
      <p:sp>
        <p:nvSpPr>
          <p:cNvPr id="9" name="Rectangle 8"/>
          <p:cNvSpPr/>
          <p:nvPr userDrawn="1"/>
        </p:nvSpPr>
        <p:spPr bwMode="white">
          <a:xfrm>
            <a:off x="6578600" y="6630988"/>
            <a:ext cx="2171700" cy="182562"/>
          </a:xfrm>
          <a:prstGeom prst="rect">
            <a:avLst/>
          </a:prstGeom>
          <a:solidFill>
            <a:srgbClr val="FFFFFF"/>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2900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14" name="Group 13"/>
          <p:cNvGrpSpPr/>
          <p:nvPr userDrawn="1"/>
        </p:nvGrpSpPr>
        <p:grpSpPr>
          <a:xfrm>
            <a:off x="0" y="0"/>
            <a:ext cx="9906000" cy="6858000"/>
            <a:chOff x="0" y="0"/>
            <a:chExt cx="9906000" cy="6858000"/>
          </a:xfrm>
        </p:grpSpPr>
        <p:sp>
          <p:nvSpPr>
            <p:cNvPr id="15" name="Rectangle 14"/>
            <p:cNvSpPr/>
            <p:nvPr userDrawn="1">
              <p:custDataLst>
                <p:tags r:id="rId1"/>
              </p:custDataLst>
            </p:nvPr>
          </p:nvSpPr>
          <p:spPr>
            <a:xfrm>
              <a:off x="0" y="0"/>
              <a:ext cx="9906000" cy="6858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pic>
          <p:nvPicPr>
            <p:cNvPr id="16" name="Picture 4"/>
            <p:cNvPicPr>
              <a:picLocks noChangeAspect="1" noChangeArrowheads="1"/>
            </p:cNvPicPr>
            <p:nvPr>
              <p:custDataLst>
                <p:tags r:id="rId2"/>
              </p:custDataLst>
            </p:nvPr>
          </p:nvPicPr>
          <p:blipFill>
            <a:blip r:embed="rId6" cstate="print"/>
            <a:srcRect/>
            <a:stretch>
              <a:fillRect/>
            </a:stretch>
          </p:blipFill>
          <p:spPr bwMode="auto">
            <a:xfrm>
              <a:off x="2044700" y="1738313"/>
              <a:ext cx="5816600" cy="2947987"/>
            </a:xfrm>
            <a:prstGeom prst="rect">
              <a:avLst/>
            </a:prstGeom>
            <a:noFill/>
            <a:ln w="9525">
              <a:noFill/>
              <a:miter lim="800000"/>
              <a:headEnd/>
              <a:tailEnd/>
            </a:ln>
            <a:effectLst/>
          </p:spPr>
        </p:pic>
        <p:sp>
          <p:nvSpPr>
            <p:cNvPr id="17" name="TextBox 16"/>
            <p:cNvSpPr txBox="1"/>
            <p:nvPr>
              <p:custDataLst>
                <p:tags r:id="rId3"/>
              </p:custDataLst>
            </p:nvPr>
          </p:nvSpPr>
          <p:spPr>
            <a:xfrm>
              <a:off x="4082394" y="5078640"/>
              <a:ext cx="1744387" cy="581867"/>
            </a:xfrm>
            <a:prstGeom prst="rect">
              <a:avLst/>
            </a:prstGeom>
            <a:noFill/>
            <a:ln>
              <a:noFill/>
            </a:ln>
          </p:spPr>
          <p:txBody>
            <a:bodyPr wrap="none" tIns="90000" bIns="90000" rtlCol="0" anchor="t">
              <a:spAutoFit/>
            </a:bodyPr>
            <a:lstStyle/>
            <a:p>
              <a:pPr algn="ctr"/>
              <a:r>
                <a:rPr lang="en-US" sz="2600">
                  <a:solidFill>
                    <a:srgbClr val="B2B2B2"/>
                  </a:solidFill>
                  <a:latin typeface="Arial" pitchFamily="34" charset="0"/>
                  <a:cs typeface="Arial" pitchFamily="34" charset="0"/>
                </a:rPr>
                <a:t>Thank you</a:t>
              </a:r>
            </a:p>
          </p:txBody>
        </p:sp>
        <p:pic>
          <p:nvPicPr>
            <p:cNvPr id="18" name="Picture 3"/>
            <p:cNvPicPr>
              <a:picLocks noChangeAspect="1" noChangeArrowheads="1"/>
            </p:cNvPicPr>
            <p:nvPr>
              <p:custDataLst>
                <p:tags r:id="rId4"/>
              </p:custDataLst>
            </p:nvPr>
          </p:nvPicPr>
          <p:blipFill>
            <a:blip r:embed="rId7" cstate="print"/>
            <a:stretch>
              <a:fillRect/>
            </a:stretch>
          </p:blipFill>
          <p:spPr bwMode="auto">
            <a:xfrm>
              <a:off x="4286583" y="2957695"/>
              <a:ext cx="2801250" cy="866250"/>
            </a:xfrm>
            <a:prstGeom prst="rect">
              <a:avLst/>
            </a:prstGeom>
            <a:noFill/>
            <a:ln>
              <a:noFill/>
            </a:ln>
          </p:spPr>
        </p:pic>
      </p:grpSp>
    </p:spTree>
    <p:extLst>
      <p:ext uri="{BB962C8B-B14F-4D97-AF65-F5344CB8AC3E}">
        <p14:creationId xmlns:p14="http://schemas.microsoft.com/office/powerpoint/2010/main" val="107058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19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Picture 3.png"/>
          <p:cNvPicPr>
            <a:picLocks noChangeAspect="1"/>
          </p:cNvPicPr>
          <p:nvPr userDrawn="1"/>
        </p:nvPicPr>
        <p:blipFill rotWithShape="1">
          <a:blip r:embed="rId5" cstate="print"/>
          <a:srcRect r="75690"/>
          <a:stretch/>
        </p:blipFill>
        <p:spPr>
          <a:xfrm>
            <a:off x="0" y="0"/>
            <a:ext cx="2408182" cy="6858000"/>
          </a:xfrm>
          <a:prstGeom prst="rect">
            <a:avLst/>
          </a:prstGeom>
          <a:ln w="28575">
            <a:noFill/>
          </a:ln>
        </p:spPr>
      </p:pic>
      <p:pic>
        <p:nvPicPr>
          <p:cNvPr id="11" name="Picture 1"/>
          <p:cNvPicPr>
            <a:picLocks noChangeAspect="1" noChangeArrowheads="1"/>
          </p:cNvPicPr>
          <p:nvPr userDrawn="1"/>
        </p:nvPicPr>
        <p:blipFill>
          <a:blip r:embed="rId6" cstate="print"/>
          <a:srcRect/>
          <a:stretch>
            <a:fillRect/>
          </a:stretch>
        </p:blipFill>
        <p:spPr bwMode="auto">
          <a:xfrm>
            <a:off x="2825350" y="5821402"/>
            <a:ext cx="4241800" cy="258763"/>
          </a:xfrm>
          <a:prstGeom prst="rect">
            <a:avLst/>
          </a:prstGeom>
          <a:noFill/>
          <a:ln w="9525">
            <a:noFill/>
            <a:miter lim="800000"/>
            <a:headEnd/>
            <a:tailEnd/>
          </a:ln>
          <a:effectLst/>
        </p:spPr>
      </p:pic>
    </p:spTree>
    <p:extLst>
      <p:ext uri="{BB962C8B-B14F-4D97-AF65-F5344CB8AC3E}">
        <p14:creationId xmlns:p14="http://schemas.microsoft.com/office/powerpoint/2010/main" val="303038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eg"/><Relationship Id="rId5" Type="http://schemas.openxmlformats.org/officeDocument/2006/relationships/slideLayout" Target="../slideLayouts/slideLayout13.xml"/><Relationship Id="rId10" Type="http://schemas.openxmlformats.org/officeDocument/2006/relationships/image" Target="../media/image5.emf"/><Relationship Id="rId4" Type="http://schemas.openxmlformats.org/officeDocument/2006/relationships/slideLayout" Target="../slideLayouts/slideLayout12.xml"/><Relationship Id="rId9"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0"/>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Picture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n-US" noProof="0" dirty="0"/>
              <a:t>Click to edit Master title style</a:t>
            </a:r>
          </a:p>
        </p:txBody>
      </p:sp>
      <p:sp>
        <p:nvSpPr>
          <p:cNvPr id="7" name="FooterSimple"/>
          <p:cNvSpPr/>
          <p:nvPr/>
        </p:nvSpPr>
        <p:spPr>
          <a:xfrm>
            <a:off x="457200"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a:r>
              <a:rPr lang="en-US" sz="700" noProof="0" dirty="0">
                <a:solidFill>
                  <a:srgbClr val="808080"/>
                </a:solidFill>
              </a:rPr>
              <a:t>Sustainability in Capital Markets: Evolution from Corporate Social Responsibility  </a:t>
            </a:r>
          </a:p>
        </p:txBody>
      </p:sp>
      <p:sp>
        <p:nvSpPr>
          <p:cNvPr id="8" name="Line 115"/>
          <p:cNvSpPr>
            <a:spLocks noChangeShapeType="1"/>
          </p:cNvSpPr>
          <p:nvPr/>
        </p:nvSpPr>
        <p:spPr bwMode="auto">
          <a:xfrm flipH="1">
            <a:off x="0" y="1003300"/>
            <a:ext cx="9906000" cy="0"/>
          </a:xfrm>
          <a:prstGeom prst="line">
            <a:avLst/>
          </a:prstGeom>
          <a:noFill/>
          <a:ln w="28575">
            <a:solidFill>
              <a:srgbClr val="023757"/>
            </a:solidFill>
            <a:round/>
            <a:headEnd/>
            <a:tailEnd/>
          </a:ln>
          <a:effectLst>
            <a:outerShdw dist="25400" dir="5400000" algn="ctr" rotWithShape="0">
              <a:srgbClr val="0070C0"/>
            </a:outerShdw>
          </a:effectLst>
        </p:spPr>
        <p:txBody>
          <a:bodyPr/>
          <a:lstStyle/>
          <a:p>
            <a:endParaRPr lang="en-US" noProof="0"/>
          </a:p>
        </p:txBody>
      </p:sp>
      <p:sp>
        <p:nvSpPr>
          <p:cNvPr id="10" name="TextBox 9"/>
          <p:cNvSpPr txBox="1"/>
          <p:nvPr/>
        </p:nvSpPr>
        <p:spPr>
          <a:xfrm>
            <a:off x="9259200" y="6674400"/>
            <a:ext cx="190500"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mn-cs"/>
            </a:endParaRPr>
          </a:p>
          <a:p>
            <a:endParaRPr lang="en-US" sz="900" dirty="0">
              <a:latin typeface="Aria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4D24C3B-AAB3-5ABC-3AD4-64950C50385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772" y="6001028"/>
            <a:ext cx="9959543" cy="4270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4" r:id="rId4"/>
    <p:sldLayoutId id="2147483655" r:id="rId5"/>
    <p:sldLayoutId id="2147483659" r:id="rId6"/>
    <p:sldLayoutId id="2147483660" r:id="rId7"/>
    <p:sldLayoutId id="2147483663" r:id="rId8"/>
  </p:sldLayoutIdLst>
  <p:hf hdr="0" ftr="0" dt="0"/>
  <p:txStyles>
    <p:titleStyle>
      <a:lvl1pPr algn="l" defTabSz="914400" rtl="0" eaLnBrk="1" latinLnBrk="0" hangingPunct="1">
        <a:spcBef>
          <a:spcPct val="0"/>
        </a:spcBef>
        <a:buNone/>
        <a:defRPr sz="2400" b="1" kern="1200">
          <a:solidFill>
            <a:srgbClr val="002060"/>
          </a:solidFill>
          <a:latin typeface="+mj-lt"/>
          <a:ea typeface="+mj-ea"/>
          <a:cs typeface="+mj-cs"/>
        </a:defRPr>
      </a:lvl1pPr>
    </p:titleStyle>
    <p:body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rgbClr val="808080"/>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rgbClr val="808080"/>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rgbClr val="808080"/>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rgbClr val="80808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8"/>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9" imgW="360" imgH="360" progId="TCLayout.ActiveDocument.1">
                  <p:embed/>
                </p:oleObj>
              </mc:Choice>
              <mc:Fallback>
                <p:oleObj name="think-cell Slide" r:id="rId9" imgW="360" imgH="360" progId="TCLayout.ActiveDocument.1">
                  <p:embed/>
                  <p:pic>
                    <p:nvPicPr>
                      <p:cNvPr id="15" name="Object 14"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n-US" noProof="0"/>
              <a:t>Click to edit Master title style</a:t>
            </a:r>
            <a:endParaRPr lang="en-US" noProof="0" dirty="0"/>
          </a:p>
        </p:txBody>
      </p:sp>
      <p:sp>
        <p:nvSpPr>
          <p:cNvPr id="7" name="FooterSimple"/>
          <p:cNvSpPr/>
          <p:nvPr/>
        </p:nvSpPr>
        <p:spPr>
          <a:xfrm>
            <a:off x="457200"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a:r>
              <a:rPr lang="en-US" sz="700" noProof="0" dirty="0">
                <a:solidFill>
                  <a:srgbClr val="808080"/>
                </a:solidFill>
              </a:rPr>
              <a:t>Sustainability in Capital Markets</a:t>
            </a:r>
          </a:p>
        </p:txBody>
      </p:sp>
      <p:sp>
        <p:nvSpPr>
          <p:cNvPr id="10" name="TextBox 9"/>
          <p:cNvSpPr txBox="1"/>
          <p:nvPr/>
        </p:nvSpPr>
        <p:spPr>
          <a:xfrm>
            <a:off x="9259200" y="6674400"/>
            <a:ext cx="190500"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mn-cs"/>
            </a:endParaRPr>
          </a:p>
          <a:p>
            <a:endParaRPr lang="en-US" sz="900" dirty="0">
              <a:latin typeface="Arial"/>
            </a:endParaRPr>
          </a:p>
        </p:txBody>
      </p:sp>
      <p:sp>
        <p:nvSpPr>
          <p:cNvPr id="13" name="Text Placeholder 12"/>
          <p:cNvSpPr>
            <a:spLocks noGrp="1"/>
          </p:cNvSpPr>
          <p:nvPr>
            <p:ph type="body" idx="1"/>
          </p:nvPr>
        </p:nvSpPr>
        <p:spPr>
          <a:xfrm>
            <a:off x="457200" y="1508760"/>
            <a:ext cx="8997696" cy="459028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Line 115"/>
          <p:cNvSpPr>
            <a:spLocks noChangeShapeType="1"/>
          </p:cNvSpPr>
          <p:nvPr userDrawn="1"/>
        </p:nvSpPr>
        <p:spPr bwMode="auto">
          <a:xfrm flipH="1">
            <a:off x="0" y="1003300"/>
            <a:ext cx="9906000" cy="0"/>
          </a:xfrm>
          <a:prstGeom prst="line">
            <a:avLst/>
          </a:prstGeom>
          <a:noFill/>
          <a:ln w="28575">
            <a:solidFill>
              <a:srgbClr val="003B5A"/>
            </a:solidFill>
            <a:round/>
            <a:headEnd/>
            <a:tailEnd/>
          </a:ln>
          <a:effectLst>
            <a:outerShdw dist="25400" dir="5400000" algn="ctr" rotWithShape="0">
              <a:srgbClr val="0070C0"/>
            </a:outerShdw>
          </a:effectLst>
        </p:spPr>
        <p:txBody>
          <a:bodyPr/>
          <a:lstStyle/>
          <a:p>
            <a:endParaRPr lang="en-US" noProof="0" dirty="0"/>
          </a:p>
        </p:txBody>
      </p:sp>
      <p:pic>
        <p:nvPicPr>
          <p:cNvPr id="3" name="Picture 2">
            <a:extLst>
              <a:ext uri="{FF2B5EF4-FFF2-40B4-BE49-F238E27FC236}">
                <a16:creationId xmlns:a16="http://schemas.microsoft.com/office/drawing/2014/main" id="{CF99D706-6040-2B1C-058B-24825681DAE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772" y="6001028"/>
            <a:ext cx="9959543" cy="427007"/>
          </a:xfrm>
          <a:prstGeom prst="rect">
            <a:avLst/>
          </a:prstGeom>
        </p:spPr>
      </p:pic>
    </p:spTree>
    <p:extLst>
      <p:ext uri="{BB962C8B-B14F-4D97-AF65-F5344CB8AC3E}">
        <p14:creationId xmlns:p14="http://schemas.microsoft.com/office/powerpoint/2010/main" val="20176117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6.bin"/><Relationship Id="rId5" Type="http://schemas.openxmlformats.org/officeDocument/2006/relationships/image" Target="../media/image1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63.sv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12.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svg"/><Relationship Id="rId4" Type="http://schemas.openxmlformats.org/officeDocument/2006/relationships/image" Target="../media/image74.pn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tif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3" Type="http://schemas.openxmlformats.org/officeDocument/2006/relationships/image" Target="../media/image86.svg"/><Relationship Id="rId7" Type="http://schemas.openxmlformats.org/officeDocument/2006/relationships/image" Target="../media/image90.svg"/><Relationship Id="rId12" Type="http://schemas.openxmlformats.org/officeDocument/2006/relationships/image" Target="../media/image95.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sv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18.sv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2000" r="-2000"/>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verslide_title"/>
          <p:cNvSpPr/>
          <p:nvPr/>
        </p:nvSpPr>
        <p:spPr bwMode="auto">
          <a:xfrm>
            <a:off x="3174" y="3174"/>
            <a:ext cx="9902826" cy="2530903"/>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bg1"/>
              </a:solidFill>
              <a:latin typeface="Arial" pitchFamily="34" charset="0"/>
              <a:cs typeface="Arial" pitchFamily="34" charset="0"/>
            </a:endParaRPr>
          </a:p>
          <a:p>
            <a:endParaRPr lang="en-US" sz="3600" b="1" dirty="0">
              <a:solidFill>
                <a:schemeClr val="bg1"/>
              </a:solidFill>
              <a:latin typeface="Arial" pitchFamily="34" charset="0"/>
              <a:cs typeface="Arial" pitchFamily="34" charset="0"/>
            </a:endParaRPr>
          </a:p>
          <a:p>
            <a:r>
              <a:rPr lang="en-US" sz="4400" b="1" dirty="0">
                <a:solidFill>
                  <a:schemeClr val="bg1"/>
                </a:solidFill>
                <a:latin typeface="Arial" pitchFamily="34" charset="0"/>
                <a:cs typeface="Arial" pitchFamily="34" charset="0"/>
              </a:rPr>
              <a:t>Sustainability in Capital Markets</a:t>
            </a:r>
          </a:p>
          <a:p>
            <a:r>
              <a:rPr lang="en-US" dirty="0">
                <a:solidFill>
                  <a:schemeClr val="bg1"/>
                </a:solidFill>
                <a:latin typeface="Arial" pitchFamily="34" charset="0"/>
                <a:cs typeface="Arial" pitchFamily="34" charset="0"/>
              </a:rPr>
              <a:t>Evolution from Corporate Social Responsibility (CSR)</a:t>
            </a:r>
          </a:p>
        </p:txBody>
      </p:sp>
      <p:pic>
        <p:nvPicPr>
          <p:cNvPr id="11" name="Picture 10">
            <a:extLst>
              <a:ext uri="{FF2B5EF4-FFF2-40B4-BE49-F238E27FC236}">
                <a16:creationId xmlns:a16="http://schemas.microsoft.com/office/drawing/2014/main" id="{4C2AC171-CE42-4FD4-9758-D55853E5BA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7355" y="5174592"/>
            <a:ext cx="2151289" cy="598127"/>
          </a:xfrm>
          <a:prstGeom prst="rect">
            <a:avLst/>
          </a:prstGeom>
          <a:solidFill>
            <a:schemeClr val="bg1">
              <a:alpha val="14000"/>
            </a:schemeClr>
          </a:solidFill>
          <a:ln>
            <a:noFill/>
          </a:ln>
          <a:effectLst/>
        </p:spPr>
      </p:pic>
      <p:sp>
        <p:nvSpPr>
          <p:cNvPr id="7" name="coverslide_title">
            <a:extLst>
              <a:ext uri="{FF2B5EF4-FFF2-40B4-BE49-F238E27FC236}">
                <a16:creationId xmlns:a16="http://schemas.microsoft.com/office/drawing/2014/main" id="{4707C12D-AB85-4DE2-A7F8-CDD497C84953}"/>
              </a:ext>
            </a:extLst>
          </p:cNvPr>
          <p:cNvSpPr/>
          <p:nvPr/>
        </p:nvSpPr>
        <p:spPr bwMode="auto">
          <a:xfrm>
            <a:off x="2573449" y="4482815"/>
            <a:ext cx="4759102" cy="531098"/>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itchFamily="34" charset="0"/>
                <a:cs typeface="Arial" pitchFamily="34" charset="0"/>
              </a:rPr>
              <a:t>Abdulrahman Alfailakawi</a:t>
            </a:r>
          </a:p>
          <a:p>
            <a:pPr algn="ctr"/>
            <a:r>
              <a:rPr lang="en-US" b="1" dirty="0">
                <a:solidFill>
                  <a:schemeClr val="bg1"/>
                </a:solidFill>
                <a:latin typeface="Arial" pitchFamily="34" charset="0"/>
                <a:cs typeface="Arial" pitchFamily="34" charset="0"/>
              </a:rPr>
              <a:t>Director of Markets Regulation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B657-A29C-5863-B311-AA0CBBDD7442}"/>
              </a:ext>
            </a:extLst>
          </p:cNvPr>
          <p:cNvSpPr>
            <a:spLocks noGrp="1"/>
          </p:cNvSpPr>
          <p:nvPr>
            <p:ph type="title"/>
          </p:nvPr>
        </p:nvSpPr>
        <p:spPr/>
        <p:txBody>
          <a:bodyPr/>
          <a:lstStyle/>
          <a:p>
            <a:r>
              <a:rPr lang="en-US" dirty="0"/>
              <a:t>Deep Dive: Social Issues </a:t>
            </a:r>
          </a:p>
        </p:txBody>
      </p:sp>
      <p:pic>
        <p:nvPicPr>
          <p:cNvPr id="17" name="Graphic 16" descr="Construction worker male with solid fill">
            <a:extLst>
              <a:ext uri="{FF2B5EF4-FFF2-40B4-BE49-F238E27FC236}">
                <a16:creationId xmlns:a16="http://schemas.microsoft.com/office/drawing/2014/main" id="{5F096ACE-A61B-C9A4-7ADA-168C8D376F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29545" y="1958526"/>
            <a:ext cx="1087137" cy="944066"/>
          </a:xfrm>
          <a:prstGeom prst="rect">
            <a:avLst/>
          </a:prstGeom>
        </p:spPr>
      </p:pic>
      <p:pic>
        <p:nvPicPr>
          <p:cNvPr id="19" name="Graphic 18" descr="Group of people with solid fill">
            <a:extLst>
              <a:ext uri="{FF2B5EF4-FFF2-40B4-BE49-F238E27FC236}">
                <a16:creationId xmlns:a16="http://schemas.microsoft.com/office/drawing/2014/main" id="{C1D44B0A-33ED-1E27-09A8-60684813AC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8670" y="1824447"/>
            <a:ext cx="1087137" cy="1086966"/>
          </a:xfrm>
          <a:prstGeom prst="rect">
            <a:avLst/>
          </a:prstGeom>
        </p:spPr>
      </p:pic>
      <p:pic>
        <p:nvPicPr>
          <p:cNvPr id="3" name="Graphic 2" descr="Neighborhood with solid fill">
            <a:extLst>
              <a:ext uri="{FF2B5EF4-FFF2-40B4-BE49-F238E27FC236}">
                <a16:creationId xmlns:a16="http://schemas.microsoft.com/office/drawing/2014/main" id="{37B17DBE-F7F0-D60D-D581-A63D45A194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15842" y="4248384"/>
            <a:ext cx="1000840" cy="1019901"/>
          </a:xfrm>
          <a:prstGeom prst="rect">
            <a:avLst/>
          </a:prstGeom>
        </p:spPr>
      </p:pic>
      <p:pic>
        <p:nvPicPr>
          <p:cNvPr id="5" name="Graphic 4" descr="Search Inventory with solid fill">
            <a:extLst>
              <a:ext uri="{FF2B5EF4-FFF2-40B4-BE49-F238E27FC236}">
                <a16:creationId xmlns:a16="http://schemas.microsoft.com/office/drawing/2014/main" id="{7A50E704-A2E2-CF19-EB51-B34444743F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83526" y="4272233"/>
            <a:ext cx="1087137" cy="1086966"/>
          </a:xfrm>
          <a:prstGeom prst="rect">
            <a:avLst/>
          </a:prstGeom>
        </p:spPr>
      </p:pic>
      <p:sp>
        <p:nvSpPr>
          <p:cNvPr id="6" name="TextBox 5">
            <a:extLst>
              <a:ext uri="{FF2B5EF4-FFF2-40B4-BE49-F238E27FC236}">
                <a16:creationId xmlns:a16="http://schemas.microsoft.com/office/drawing/2014/main" id="{736F1C0E-DC01-761C-F76F-FDE204542096}"/>
              </a:ext>
            </a:extLst>
          </p:cNvPr>
          <p:cNvSpPr txBox="1"/>
          <p:nvPr/>
        </p:nvSpPr>
        <p:spPr>
          <a:xfrm>
            <a:off x="1214244" y="1799423"/>
            <a:ext cx="2125155" cy="427979"/>
          </a:xfrm>
          <a:prstGeom prst="rect">
            <a:avLst/>
          </a:prstGeom>
          <a:noFill/>
        </p:spPr>
        <p:txBody>
          <a:bodyPr wrap="square" tIns="90000" bIns="90000" rtlCol="0" anchor="t">
            <a:spAutoFit/>
          </a:bodyPr>
          <a:lstStyle/>
          <a:p>
            <a:pPr algn="ctr"/>
            <a:r>
              <a:rPr lang="en-US" sz="1600" b="1" dirty="0">
                <a:solidFill>
                  <a:srgbClr val="7F7F7F"/>
                </a:solidFill>
                <a:latin typeface="Arial" pitchFamily="34" charset="0"/>
                <a:cs typeface="Arial" pitchFamily="34" charset="0"/>
              </a:rPr>
              <a:t>Working Conditions</a:t>
            </a:r>
          </a:p>
        </p:txBody>
      </p:sp>
      <p:sp>
        <p:nvSpPr>
          <p:cNvPr id="7" name="TextBox 6">
            <a:extLst>
              <a:ext uri="{FF2B5EF4-FFF2-40B4-BE49-F238E27FC236}">
                <a16:creationId xmlns:a16="http://schemas.microsoft.com/office/drawing/2014/main" id="{F60B1E39-D633-A94D-2C1E-37EFB3A4B343}"/>
              </a:ext>
            </a:extLst>
          </p:cNvPr>
          <p:cNvSpPr txBox="1"/>
          <p:nvPr/>
        </p:nvSpPr>
        <p:spPr>
          <a:xfrm>
            <a:off x="4953000" y="1766145"/>
            <a:ext cx="2125155" cy="427979"/>
          </a:xfrm>
          <a:prstGeom prst="rect">
            <a:avLst/>
          </a:prstGeom>
          <a:noFill/>
        </p:spPr>
        <p:txBody>
          <a:bodyPr wrap="square" tIns="90000" bIns="90000" rtlCol="0" anchor="t">
            <a:spAutoFit/>
          </a:bodyPr>
          <a:lstStyle/>
          <a:p>
            <a:r>
              <a:rPr lang="en-US" sz="1600" b="1" dirty="0">
                <a:solidFill>
                  <a:srgbClr val="7F7F7F"/>
                </a:solidFill>
                <a:latin typeface="Arial" pitchFamily="34" charset="0"/>
                <a:cs typeface="Arial" pitchFamily="34" charset="0"/>
              </a:rPr>
              <a:t>Labor Rights</a:t>
            </a:r>
          </a:p>
        </p:txBody>
      </p:sp>
      <p:sp>
        <p:nvSpPr>
          <p:cNvPr id="8" name="TextBox 7">
            <a:extLst>
              <a:ext uri="{FF2B5EF4-FFF2-40B4-BE49-F238E27FC236}">
                <a16:creationId xmlns:a16="http://schemas.microsoft.com/office/drawing/2014/main" id="{A2429050-7A69-F4AF-A6FD-DAB96B3B5117}"/>
              </a:ext>
            </a:extLst>
          </p:cNvPr>
          <p:cNvSpPr txBox="1"/>
          <p:nvPr/>
        </p:nvSpPr>
        <p:spPr>
          <a:xfrm>
            <a:off x="4952999" y="4034394"/>
            <a:ext cx="2125155" cy="427979"/>
          </a:xfrm>
          <a:prstGeom prst="rect">
            <a:avLst/>
          </a:prstGeom>
          <a:noFill/>
        </p:spPr>
        <p:txBody>
          <a:bodyPr wrap="square" tIns="90000" bIns="90000" rtlCol="0" anchor="t">
            <a:spAutoFit/>
          </a:bodyPr>
          <a:lstStyle/>
          <a:p>
            <a:r>
              <a:rPr lang="en-US" sz="1600" b="1" dirty="0">
                <a:solidFill>
                  <a:srgbClr val="7F7F7F"/>
                </a:solidFill>
                <a:latin typeface="Arial" pitchFamily="34" charset="0"/>
                <a:cs typeface="Arial" pitchFamily="34" charset="0"/>
              </a:rPr>
              <a:t>Product Liability </a:t>
            </a:r>
          </a:p>
        </p:txBody>
      </p:sp>
      <p:sp>
        <p:nvSpPr>
          <p:cNvPr id="9" name="TextBox 8">
            <a:extLst>
              <a:ext uri="{FF2B5EF4-FFF2-40B4-BE49-F238E27FC236}">
                <a16:creationId xmlns:a16="http://schemas.microsoft.com/office/drawing/2014/main" id="{D9CBE9B8-3FE7-F78E-8F7E-C42199584C94}"/>
              </a:ext>
            </a:extLst>
          </p:cNvPr>
          <p:cNvSpPr txBox="1"/>
          <p:nvPr/>
        </p:nvSpPr>
        <p:spPr>
          <a:xfrm>
            <a:off x="1505546" y="3978167"/>
            <a:ext cx="2125155" cy="674200"/>
          </a:xfrm>
          <a:prstGeom prst="rect">
            <a:avLst/>
          </a:prstGeom>
          <a:noFill/>
        </p:spPr>
        <p:txBody>
          <a:bodyPr wrap="square" tIns="90000" bIns="90000" rtlCol="0" anchor="t">
            <a:spAutoFit/>
          </a:bodyPr>
          <a:lstStyle/>
          <a:p>
            <a:r>
              <a:rPr lang="en-US" sz="1600" b="1" dirty="0">
                <a:solidFill>
                  <a:srgbClr val="7F7F7F"/>
                </a:solidFill>
                <a:latin typeface="Arial" pitchFamily="34" charset="0"/>
                <a:cs typeface="Arial" pitchFamily="34" charset="0"/>
              </a:rPr>
              <a:t>Stakeholder Opposition </a:t>
            </a:r>
          </a:p>
        </p:txBody>
      </p:sp>
      <p:grpSp>
        <p:nvGrpSpPr>
          <p:cNvPr id="10" name="Group 9">
            <a:extLst>
              <a:ext uri="{FF2B5EF4-FFF2-40B4-BE49-F238E27FC236}">
                <a16:creationId xmlns:a16="http://schemas.microsoft.com/office/drawing/2014/main" id="{FA58306A-8771-BAC8-FE7C-383F5F80EF67}"/>
              </a:ext>
            </a:extLst>
          </p:cNvPr>
          <p:cNvGrpSpPr/>
          <p:nvPr/>
        </p:nvGrpSpPr>
        <p:grpSpPr>
          <a:xfrm>
            <a:off x="1651000" y="2206974"/>
            <a:ext cx="1629359" cy="867105"/>
            <a:chOff x="0" y="434676"/>
            <a:chExt cx="6604000" cy="867105"/>
          </a:xfrm>
        </p:grpSpPr>
        <p:sp>
          <p:nvSpPr>
            <p:cNvPr id="11" name="Rectangle 10">
              <a:extLst>
                <a:ext uri="{FF2B5EF4-FFF2-40B4-BE49-F238E27FC236}">
                  <a16:creationId xmlns:a16="http://schemas.microsoft.com/office/drawing/2014/main" id="{12E8CC89-81FD-B84A-8138-930303F32CD6}"/>
                </a:ext>
              </a:extLst>
            </p:cNvPr>
            <p:cNvSpPr/>
            <p:nvPr/>
          </p:nvSpPr>
          <p:spPr>
            <a:xfrm>
              <a:off x="0" y="434676"/>
              <a:ext cx="6604000" cy="8671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40FAB5AF-5BB7-EAB5-4733-6AC70DD9607E}"/>
                </a:ext>
              </a:extLst>
            </p:cNvPr>
            <p:cNvSpPr txBox="1"/>
            <p:nvPr/>
          </p:nvSpPr>
          <p:spPr>
            <a:xfrm>
              <a:off x="0" y="434676"/>
              <a:ext cx="6604000"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kern="1200" dirty="0"/>
                <a:t>Health &amp; safety.</a:t>
              </a:r>
            </a:p>
            <a:p>
              <a:pPr marL="57150" lvl="1" indent="-57150" algn="l" defTabSz="444500">
                <a:lnSpc>
                  <a:spcPct val="90000"/>
                </a:lnSpc>
                <a:spcBef>
                  <a:spcPct val="0"/>
                </a:spcBef>
                <a:spcAft>
                  <a:spcPct val="15000"/>
                </a:spcAft>
                <a:buChar char="•"/>
              </a:pPr>
              <a:r>
                <a:rPr lang="en-US" sz="1000" dirty="0"/>
                <a:t>Rana Plaza incident </a:t>
              </a:r>
              <a:endParaRPr lang="en-US" sz="1000" kern="1200" dirty="0"/>
            </a:p>
          </p:txBody>
        </p:sp>
      </p:grpSp>
      <p:sp>
        <p:nvSpPr>
          <p:cNvPr id="13" name="TextBox 12">
            <a:extLst>
              <a:ext uri="{FF2B5EF4-FFF2-40B4-BE49-F238E27FC236}">
                <a16:creationId xmlns:a16="http://schemas.microsoft.com/office/drawing/2014/main" id="{1B07E807-D009-A0C0-FFF3-BCD5F1A83D1E}"/>
              </a:ext>
            </a:extLst>
          </p:cNvPr>
          <p:cNvSpPr txBox="1"/>
          <p:nvPr/>
        </p:nvSpPr>
        <p:spPr>
          <a:xfrm>
            <a:off x="5001149" y="2151944"/>
            <a:ext cx="1629359"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kern="1200" dirty="0"/>
              <a:t>Minimum wage, child labor, equal pay.</a:t>
            </a:r>
          </a:p>
          <a:p>
            <a:pPr marL="57150" lvl="1" indent="-57150" algn="l" defTabSz="444500">
              <a:lnSpc>
                <a:spcPct val="90000"/>
              </a:lnSpc>
              <a:spcBef>
                <a:spcPct val="0"/>
              </a:spcBef>
              <a:spcAft>
                <a:spcPct val="15000"/>
              </a:spcAft>
              <a:buChar char="•"/>
            </a:pPr>
            <a:r>
              <a:rPr lang="en-US" sz="1000" dirty="0"/>
              <a:t>Right to organize (unions)</a:t>
            </a:r>
            <a:endParaRPr lang="en-US" sz="1000" kern="1200" dirty="0"/>
          </a:p>
        </p:txBody>
      </p:sp>
      <p:sp>
        <p:nvSpPr>
          <p:cNvPr id="14" name="TextBox 13">
            <a:extLst>
              <a:ext uri="{FF2B5EF4-FFF2-40B4-BE49-F238E27FC236}">
                <a16:creationId xmlns:a16="http://schemas.microsoft.com/office/drawing/2014/main" id="{DB7ADF53-51AD-7188-91B8-81E7814C8650}"/>
              </a:ext>
            </a:extLst>
          </p:cNvPr>
          <p:cNvSpPr txBox="1"/>
          <p:nvPr/>
        </p:nvSpPr>
        <p:spPr>
          <a:xfrm>
            <a:off x="1643160" y="4641644"/>
            <a:ext cx="1629359"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dirty="0"/>
              <a:t>Engage with the community </a:t>
            </a:r>
          </a:p>
          <a:p>
            <a:pPr marL="57150" lvl="1" indent="-57150" algn="l" defTabSz="444500">
              <a:lnSpc>
                <a:spcPct val="90000"/>
              </a:lnSpc>
              <a:spcBef>
                <a:spcPct val="0"/>
              </a:spcBef>
              <a:spcAft>
                <a:spcPct val="15000"/>
              </a:spcAft>
              <a:buChar char="•"/>
            </a:pPr>
            <a:r>
              <a:rPr lang="en-US" sz="1000" dirty="0"/>
              <a:t>Communicate with transparency </a:t>
            </a:r>
          </a:p>
          <a:p>
            <a:pPr marL="57150" lvl="1" indent="-57150" algn="l" defTabSz="444500">
              <a:lnSpc>
                <a:spcPct val="90000"/>
              </a:lnSpc>
              <a:spcBef>
                <a:spcPct val="0"/>
              </a:spcBef>
              <a:spcAft>
                <a:spcPct val="15000"/>
              </a:spcAft>
              <a:buChar char="•"/>
            </a:pPr>
            <a:endParaRPr lang="en-US" sz="1000" kern="1200" dirty="0"/>
          </a:p>
        </p:txBody>
      </p:sp>
      <p:sp>
        <p:nvSpPr>
          <p:cNvPr id="15" name="TextBox 14">
            <a:extLst>
              <a:ext uri="{FF2B5EF4-FFF2-40B4-BE49-F238E27FC236}">
                <a16:creationId xmlns:a16="http://schemas.microsoft.com/office/drawing/2014/main" id="{60F35750-9964-182A-63AF-D51FA0F0BF21}"/>
              </a:ext>
            </a:extLst>
          </p:cNvPr>
          <p:cNvSpPr txBox="1"/>
          <p:nvPr/>
        </p:nvSpPr>
        <p:spPr>
          <a:xfrm>
            <a:off x="5030370" y="4367813"/>
            <a:ext cx="1629359"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kern="1200" dirty="0"/>
              <a:t>Companies know their products more than customers</a:t>
            </a:r>
          </a:p>
          <a:p>
            <a:pPr marL="57150" lvl="1" indent="-57150" algn="l" defTabSz="444500">
              <a:lnSpc>
                <a:spcPct val="90000"/>
              </a:lnSpc>
              <a:spcBef>
                <a:spcPct val="0"/>
              </a:spcBef>
              <a:spcAft>
                <a:spcPct val="15000"/>
              </a:spcAft>
              <a:buChar char="•"/>
            </a:pPr>
            <a:r>
              <a:rPr lang="en-US" sz="1000" dirty="0"/>
              <a:t>Legal repercussions </a:t>
            </a:r>
            <a:endParaRPr lang="en-US" sz="1000" kern="1200" dirty="0"/>
          </a:p>
        </p:txBody>
      </p:sp>
    </p:spTree>
    <p:extLst>
      <p:ext uri="{BB962C8B-B14F-4D97-AF65-F5344CB8AC3E}">
        <p14:creationId xmlns:p14="http://schemas.microsoft.com/office/powerpoint/2010/main" val="146161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B657-A29C-5863-B311-AA0CBBDD7442}"/>
              </a:ext>
            </a:extLst>
          </p:cNvPr>
          <p:cNvSpPr>
            <a:spLocks noGrp="1"/>
          </p:cNvSpPr>
          <p:nvPr>
            <p:ph type="title"/>
          </p:nvPr>
        </p:nvSpPr>
        <p:spPr/>
        <p:txBody>
          <a:bodyPr/>
          <a:lstStyle/>
          <a:p>
            <a:r>
              <a:rPr lang="en-US" dirty="0"/>
              <a:t>Deep Dive: Governance Issues </a:t>
            </a:r>
          </a:p>
        </p:txBody>
      </p:sp>
      <p:sp>
        <p:nvSpPr>
          <p:cNvPr id="6" name="TextBox 5">
            <a:extLst>
              <a:ext uri="{FF2B5EF4-FFF2-40B4-BE49-F238E27FC236}">
                <a16:creationId xmlns:a16="http://schemas.microsoft.com/office/drawing/2014/main" id="{736F1C0E-DC01-761C-F76F-FDE204542096}"/>
              </a:ext>
            </a:extLst>
          </p:cNvPr>
          <p:cNvSpPr txBox="1"/>
          <p:nvPr/>
        </p:nvSpPr>
        <p:spPr>
          <a:xfrm>
            <a:off x="1214244" y="1799423"/>
            <a:ext cx="2125155" cy="427979"/>
          </a:xfrm>
          <a:prstGeom prst="rect">
            <a:avLst/>
          </a:prstGeom>
          <a:noFill/>
        </p:spPr>
        <p:txBody>
          <a:bodyPr wrap="square" tIns="90000" bIns="90000" rtlCol="0" anchor="t">
            <a:spAutoFit/>
          </a:bodyPr>
          <a:lstStyle/>
          <a:p>
            <a:pPr algn="ctr"/>
            <a:r>
              <a:rPr lang="en-US" sz="1600" b="1" dirty="0">
                <a:solidFill>
                  <a:srgbClr val="003B5A"/>
                </a:solidFill>
                <a:latin typeface="Arial" pitchFamily="34" charset="0"/>
                <a:cs typeface="Arial" pitchFamily="34" charset="0"/>
              </a:rPr>
              <a:t>Board Structure</a:t>
            </a:r>
          </a:p>
        </p:txBody>
      </p:sp>
      <p:sp>
        <p:nvSpPr>
          <p:cNvPr id="7" name="TextBox 6">
            <a:extLst>
              <a:ext uri="{FF2B5EF4-FFF2-40B4-BE49-F238E27FC236}">
                <a16:creationId xmlns:a16="http://schemas.microsoft.com/office/drawing/2014/main" id="{F60B1E39-D633-A94D-2C1E-37EFB3A4B343}"/>
              </a:ext>
            </a:extLst>
          </p:cNvPr>
          <p:cNvSpPr txBox="1"/>
          <p:nvPr/>
        </p:nvSpPr>
        <p:spPr>
          <a:xfrm>
            <a:off x="4953000" y="1766145"/>
            <a:ext cx="2125155" cy="427979"/>
          </a:xfrm>
          <a:prstGeom prst="rect">
            <a:avLst/>
          </a:prstGeom>
          <a:noFill/>
        </p:spPr>
        <p:txBody>
          <a:bodyPr wrap="square" tIns="90000" bIns="90000" rtlCol="0" anchor="t">
            <a:spAutoFit/>
          </a:bodyPr>
          <a:lstStyle/>
          <a:p>
            <a:r>
              <a:rPr lang="en-US" sz="1600" b="1" dirty="0">
                <a:solidFill>
                  <a:srgbClr val="003B5A"/>
                </a:solidFill>
                <a:latin typeface="Arial" pitchFamily="34" charset="0"/>
                <a:cs typeface="Arial" pitchFamily="34" charset="0"/>
              </a:rPr>
              <a:t>Business Ethics</a:t>
            </a:r>
          </a:p>
        </p:txBody>
      </p:sp>
      <p:sp>
        <p:nvSpPr>
          <p:cNvPr id="8" name="TextBox 7">
            <a:extLst>
              <a:ext uri="{FF2B5EF4-FFF2-40B4-BE49-F238E27FC236}">
                <a16:creationId xmlns:a16="http://schemas.microsoft.com/office/drawing/2014/main" id="{A2429050-7A69-F4AF-A6FD-DAB96B3B5117}"/>
              </a:ext>
            </a:extLst>
          </p:cNvPr>
          <p:cNvSpPr txBox="1"/>
          <p:nvPr/>
        </p:nvSpPr>
        <p:spPr>
          <a:xfrm>
            <a:off x="4997581" y="4025590"/>
            <a:ext cx="2125155" cy="427979"/>
          </a:xfrm>
          <a:prstGeom prst="rect">
            <a:avLst/>
          </a:prstGeom>
          <a:noFill/>
        </p:spPr>
        <p:txBody>
          <a:bodyPr wrap="square" tIns="90000" bIns="90000" rtlCol="0" anchor="t">
            <a:spAutoFit/>
          </a:bodyPr>
          <a:lstStyle/>
          <a:p>
            <a:r>
              <a:rPr lang="en-US" sz="1600" b="1" dirty="0">
                <a:solidFill>
                  <a:srgbClr val="003B5A"/>
                </a:solidFill>
                <a:latin typeface="Arial" pitchFamily="34" charset="0"/>
                <a:cs typeface="Arial" pitchFamily="34" charset="0"/>
              </a:rPr>
              <a:t>Reporting</a:t>
            </a:r>
          </a:p>
        </p:txBody>
      </p:sp>
      <p:sp>
        <p:nvSpPr>
          <p:cNvPr id="9" name="TextBox 8">
            <a:extLst>
              <a:ext uri="{FF2B5EF4-FFF2-40B4-BE49-F238E27FC236}">
                <a16:creationId xmlns:a16="http://schemas.microsoft.com/office/drawing/2014/main" id="{D9CBE9B8-3FE7-F78E-8F7E-C42199584C94}"/>
              </a:ext>
            </a:extLst>
          </p:cNvPr>
          <p:cNvSpPr txBox="1"/>
          <p:nvPr/>
        </p:nvSpPr>
        <p:spPr>
          <a:xfrm>
            <a:off x="1505546" y="3978167"/>
            <a:ext cx="2125155" cy="427979"/>
          </a:xfrm>
          <a:prstGeom prst="rect">
            <a:avLst/>
          </a:prstGeom>
          <a:noFill/>
        </p:spPr>
        <p:txBody>
          <a:bodyPr wrap="square" tIns="90000" bIns="90000" rtlCol="0" anchor="t">
            <a:spAutoFit/>
          </a:bodyPr>
          <a:lstStyle/>
          <a:p>
            <a:r>
              <a:rPr lang="en-US" sz="1600" b="1" dirty="0">
                <a:solidFill>
                  <a:srgbClr val="003B5A"/>
                </a:solidFill>
                <a:latin typeface="Arial" pitchFamily="34" charset="0"/>
                <a:cs typeface="Arial" pitchFamily="34" charset="0"/>
              </a:rPr>
              <a:t>Executive Pay</a:t>
            </a:r>
          </a:p>
        </p:txBody>
      </p:sp>
      <p:grpSp>
        <p:nvGrpSpPr>
          <p:cNvPr id="10" name="Group 9">
            <a:extLst>
              <a:ext uri="{FF2B5EF4-FFF2-40B4-BE49-F238E27FC236}">
                <a16:creationId xmlns:a16="http://schemas.microsoft.com/office/drawing/2014/main" id="{FA58306A-8771-BAC8-FE7C-383F5F80EF67}"/>
              </a:ext>
            </a:extLst>
          </p:cNvPr>
          <p:cNvGrpSpPr/>
          <p:nvPr/>
        </p:nvGrpSpPr>
        <p:grpSpPr>
          <a:xfrm>
            <a:off x="1651000" y="2206974"/>
            <a:ext cx="1629359" cy="867105"/>
            <a:chOff x="0" y="434676"/>
            <a:chExt cx="6604000" cy="867105"/>
          </a:xfrm>
        </p:grpSpPr>
        <p:sp>
          <p:nvSpPr>
            <p:cNvPr id="11" name="Rectangle 10">
              <a:extLst>
                <a:ext uri="{FF2B5EF4-FFF2-40B4-BE49-F238E27FC236}">
                  <a16:creationId xmlns:a16="http://schemas.microsoft.com/office/drawing/2014/main" id="{12E8CC89-81FD-B84A-8138-930303F32CD6}"/>
                </a:ext>
              </a:extLst>
            </p:cNvPr>
            <p:cNvSpPr/>
            <p:nvPr/>
          </p:nvSpPr>
          <p:spPr>
            <a:xfrm>
              <a:off x="0" y="434676"/>
              <a:ext cx="6604000" cy="8671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40FAB5AF-5BB7-EAB5-4733-6AC70DD9607E}"/>
                </a:ext>
              </a:extLst>
            </p:cNvPr>
            <p:cNvSpPr txBox="1"/>
            <p:nvPr/>
          </p:nvSpPr>
          <p:spPr>
            <a:xfrm>
              <a:off x="0" y="434676"/>
              <a:ext cx="6604000"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dirty="0"/>
                <a:t>Skills</a:t>
              </a:r>
            </a:p>
            <a:p>
              <a:pPr marL="57150" lvl="1" indent="-57150" algn="l" defTabSz="444500">
                <a:lnSpc>
                  <a:spcPct val="90000"/>
                </a:lnSpc>
                <a:spcBef>
                  <a:spcPct val="0"/>
                </a:spcBef>
                <a:spcAft>
                  <a:spcPct val="15000"/>
                </a:spcAft>
                <a:buChar char="•"/>
              </a:pPr>
              <a:r>
                <a:rPr lang="en-US" sz="1000" kern="1200" dirty="0"/>
                <a:t>Diversity</a:t>
              </a:r>
            </a:p>
            <a:p>
              <a:pPr marL="57150" lvl="1" indent="-57150" algn="l" defTabSz="444500">
                <a:lnSpc>
                  <a:spcPct val="90000"/>
                </a:lnSpc>
                <a:spcBef>
                  <a:spcPct val="0"/>
                </a:spcBef>
                <a:spcAft>
                  <a:spcPct val="15000"/>
                </a:spcAft>
                <a:buChar char="•"/>
              </a:pPr>
              <a:r>
                <a:rPr lang="en-US" sz="1000" dirty="0"/>
                <a:t>Independence </a:t>
              </a:r>
              <a:endParaRPr lang="en-US" sz="1000" kern="1200" dirty="0"/>
            </a:p>
          </p:txBody>
        </p:sp>
      </p:grpSp>
      <p:sp>
        <p:nvSpPr>
          <p:cNvPr id="13" name="TextBox 12">
            <a:extLst>
              <a:ext uri="{FF2B5EF4-FFF2-40B4-BE49-F238E27FC236}">
                <a16:creationId xmlns:a16="http://schemas.microsoft.com/office/drawing/2014/main" id="{1B07E807-D009-A0C0-FFF3-BCD5F1A83D1E}"/>
              </a:ext>
            </a:extLst>
          </p:cNvPr>
          <p:cNvSpPr txBox="1"/>
          <p:nvPr/>
        </p:nvSpPr>
        <p:spPr>
          <a:xfrm>
            <a:off x="4997581" y="2151944"/>
            <a:ext cx="1629359"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dirty="0"/>
              <a:t>Culture that supports governance.</a:t>
            </a:r>
            <a:endParaRPr lang="en-US" sz="1000" kern="1200" dirty="0"/>
          </a:p>
        </p:txBody>
      </p:sp>
      <p:sp>
        <p:nvSpPr>
          <p:cNvPr id="14" name="TextBox 13">
            <a:extLst>
              <a:ext uri="{FF2B5EF4-FFF2-40B4-BE49-F238E27FC236}">
                <a16:creationId xmlns:a16="http://schemas.microsoft.com/office/drawing/2014/main" id="{DB7ADF53-51AD-7188-91B8-81E7814C8650}"/>
              </a:ext>
            </a:extLst>
          </p:cNvPr>
          <p:cNvSpPr txBox="1"/>
          <p:nvPr/>
        </p:nvSpPr>
        <p:spPr>
          <a:xfrm>
            <a:off x="1563070" y="4397532"/>
            <a:ext cx="1629359"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kern="1200" dirty="0"/>
              <a:t>Must be disclosed to shareholders </a:t>
            </a:r>
          </a:p>
          <a:p>
            <a:pPr marL="57150" lvl="1" indent="-57150" algn="l" defTabSz="444500">
              <a:lnSpc>
                <a:spcPct val="90000"/>
              </a:lnSpc>
              <a:spcBef>
                <a:spcPct val="0"/>
              </a:spcBef>
              <a:spcAft>
                <a:spcPct val="15000"/>
              </a:spcAft>
              <a:buChar char="•"/>
            </a:pPr>
            <a:r>
              <a:rPr lang="en-US" sz="1000" dirty="0"/>
              <a:t>Fixed pay / bonus / </a:t>
            </a:r>
          </a:p>
          <a:p>
            <a:pPr marL="0" lvl="1" algn="l" defTabSz="444500">
              <a:lnSpc>
                <a:spcPct val="90000"/>
              </a:lnSpc>
              <a:spcBef>
                <a:spcPct val="0"/>
              </a:spcBef>
              <a:spcAft>
                <a:spcPct val="15000"/>
              </a:spcAft>
            </a:pPr>
            <a:r>
              <a:rPr lang="en-US" sz="1000" dirty="0"/>
              <a:t>stock-based</a:t>
            </a:r>
            <a:endParaRPr lang="en-US" sz="1000" kern="1200" dirty="0"/>
          </a:p>
        </p:txBody>
      </p:sp>
      <p:sp>
        <p:nvSpPr>
          <p:cNvPr id="15" name="TextBox 14">
            <a:extLst>
              <a:ext uri="{FF2B5EF4-FFF2-40B4-BE49-F238E27FC236}">
                <a16:creationId xmlns:a16="http://schemas.microsoft.com/office/drawing/2014/main" id="{60F35750-9964-182A-63AF-D51FA0F0BF21}"/>
              </a:ext>
            </a:extLst>
          </p:cNvPr>
          <p:cNvSpPr txBox="1"/>
          <p:nvPr/>
        </p:nvSpPr>
        <p:spPr>
          <a:xfrm>
            <a:off x="5019959" y="4405032"/>
            <a:ext cx="1629359"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dirty="0"/>
              <a:t>Integrity of financial statements </a:t>
            </a:r>
          </a:p>
          <a:p>
            <a:pPr marL="57150" lvl="1" indent="-57150" algn="l" defTabSz="444500">
              <a:lnSpc>
                <a:spcPct val="90000"/>
              </a:lnSpc>
              <a:spcBef>
                <a:spcPct val="0"/>
              </a:spcBef>
              <a:spcAft>
                <a:spcPct val="15000"/>
              </a:spcAft>
              <a:buChar char="•"/>
            </a:pPr>
            <a:r>
              <a:rPr lang="en-US" sz="1000" kern="1200" dirty="0"/>
              <a:t>Au</a:t>
            </a:r>
            <a:r>
              <a:rPr lang="en-US" sz="1000" dirty="0"/>
              <a:t>dit committee</a:t>
            </a:r>
            <a:endParaRPr lang="en-US" sz="1000" kern="1200" dirty="0"/>
          </a:p>
        </p:txBody>
      </p:sp>
      <p:pic>
        <p:nvPicPr>
          <p:cNvPr id="4" name="Graphic 3" descr="Board Of Directors with solid fill">
            <a:extLst>
              <a:ext uri="{FF2B5EF4-FFF2-40B4-BE49-F238E27FC236}">
                <a16:creationId xmlns:a16="http://schemas.microsoft.com/office/drawing/2014/main" id="{14316328-67BD-BDDD-E099-782CF2A472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2973" y="1790036"/>
            <a:ext cx="1059152" cy="1058985"/>
          </a:xfrm>
          <a:prstGeom prst="rect">
            <a:avLst/>
          </a:prstGeom>
        </p:spPr>
      </p:pic>
      <p:pic>
        <p:nvPicPr>
          <p:cNvPr id="16" name="Graphic 15" descr="Lightbulb and gear with solid fill">
            <a:extLst>
              <a:ext uri="{FF2B5EF4-FFF2-40B4-BE49-F238E27FC236}">
                <a16:creationId xmlns:a16="http://schemas.microsoft.com/office/drawing/2014/main" id="{5670C7F6-3620-0681-3CF7-E7DFD45A55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4987" y="1731765"/>
            <a:ext cx="1100819" cy="1100646"/>
          </a:xfrm>
          <a:prstGeom prst="rect">
            <a:avLst/>
          </a:prstGeom>
        </p:spPr>
      </p:pic>
      <p:pic>
        <p:nvPicPr>
          <p:cNvPr id="18" name="Graphic 17" descr="Money with solid fill">
            <a:extLst>
              <a:ext uri="{FF2B5EF4-FFF2-40B4-BE49-F238E27FC236}">
                <a16:creationId xmlns:a16="http://schemas.microsoft.com/office/drawing/2014/main" id="{E0BD33D9-041B-16D9-CFFF-CE12952375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2973" y="4272233"/>
            <a:ext cx="1000839" cy="1000681"/>
          </a:xfrm>
          <a:prstGeom prst="rect">
            <a:avLst/>
          </a:prstGeom>
        </p:spPr>
      </p:pic>
      <p:pic>
        <p:nvPicPr>
          <p:cNvPr id="20" name="Graphic 19" descr="Document with solid fill">
            <a:extLst>
              <a:ext uri="{FF2B5EF4-FFF2-40B4-BE49-F238E27FC236}">
                <a16:creationId xmlns:a16="http://schemas.microsoft.com/office/drawing/2014/main" id="{025A5766-E311-DFFE-ABE9-0D8BD9B289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06022" y="4280935"/>
            <a:ext cx="1066377" cy="1066209"/>
          </a:xfrm>
          <a:prstGeom prst="rect">
            <a:avLst/>
          </a:prstGeom>
        </p:spPr>
      </p:pic>
    </p:spTree>
    <p:extLst>
      <p:ext uri="{BB962C8B-B14F-4D97-AF65-F5344CB8AC3E}">
        <p14:creationId xmlns:p14="http://schemas.microsoft.com/office/powerpoint/2010/main" val="74638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8038-1BA6-2B9C-D56C-9D8DA62D155B}"/>
              </a:ext>
            </a:extLst>
          </p:cNvPr>
          <p:cNvSpPr>
            <a:spLocks noGrp="1"/>
          </p:cNvSpPr>
          <p:nvPr>
            <p:ph type="title"/>
          </p:nvPr>
        </p:nvSpPr>
        <p:spPr/>
        <p:txBody>
          <a:bodyPr/>
          <a:lstStyle/>
          <a:p>
            <a:r>
              <a:rPr lang="en-US" dirty="0"/>
              <a:t>Importance of Incorporating Sustainability</a:t>
            </a:r>
          </a:p>
        </p:txBody>
      </p:sp>
      <p:sp>
        <p:nvSpPr>
          <p:cNvPr id="6" name="Rectangle 5">
            <a:extLst>
              <a:ext uri="{FF2B5EF4-FFF2-40B4-BE49-F238E27FC236}">
                <a16:creationId xmlns:a16="http://schemas.microsoft.com/office/drawing/2014/main" id="{FF70FB2A-CBB2-7715-9969-DD1FCC935619}"/>
              </a:ext>
            </a:extLst>
          </p:cNvPr>
          <p:cNvSpPr/>
          <p:nvPr/>
        </p:nvSpPr>
        <p:spPr>
          <a:xfrm>
            <a:off x="1562296" y="1551750"/>
            <a:ext cx="2021521" cy="590465"/>
          </a:xfrm>
          <a:prstGeom prst="rect">
            <a:avLst/>
          </a:prstGeom>
          <a:solidFill>
            <a:srgbClr val="B0883C"/>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a:solidFill>
                  <a:schemeClr val="bg1"/>
                </a:solidFill>
                <a:latin typeface="Arial" pitchFamily="34" charset="0"/>
                <a:cs typeface="Arial" pitchFamily="34" charset="0"/>
              </a:rPr>
              <a:t>Risk Perspective</a:t>
            </a:r>
          </a:p>
        </p:txBody>
      </p:sp>
      <p:sp>
        <p:nvSpPr>
          <p:cNvPr id="9" name="Rectangle 8">
            <a:extLst>
              <a:ext uri="{FF2B5EF4-FFF2-40B4-BE49-F238E27FC236}">
                <a16:creationId xmlns:a16="http://schemas.microsoft.com/office/drawing/2014/main" id="{6A957586-095E-9235-84ED-20D02E4D10AC}"/>
              </a:ext>
            </a:extLst>
          </p:cNvPr>
          <p:cNvSpPr/>
          <p:nvPr/>
        </p:nvSpPr>
        <p:spPr>
          <a:xfrm>
            <a:off x="6250878" y="1551750"/>
            <a:ext cx="2021521" cy="590465"/>
          </a:xfrm>
          <a:prstGeom prst="rect">
            <a:avLst/>
          </a:prstGeom>
          <a:solidFill>
            <a:srgbClr val="B0883C"/>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a:solidFill>
                  <a:schemeClr val="bg1"/>
                </a:solidFill>
                <a:latin typeface="Arial" pitchFamily="34" charset="0"/>
                <a:cs typeface="Arial" pitchFamily="34" charset="0"/>
              </a:rPr>
              <a:t>Return Perspective </a:t>
            </a:r>
          </a:p>
        </p:txBody>
      </p:sp>
      <p:sp>
        <p:nvSpPr>
          <p:cNvPr id="10" name="Rectangle 9">
            <a:extLst>
              <a:ext uri="{FF2B5EF4-FFF2-40B4-BE49-F238E27FC236}">
                <a16:creationId xmlns:a16="http://schemas.microsoft.com/office/drawing/2014/main" id="{3680F431-B9D6-3862-33C5-9C3F022579A6}"/>
              </a:ext>
            </a:extLst>
          </p:cNvPr>
          <p:cNvSpPr/>
          <p:nvPr/>
        </p:nvSpPr>
        <p:spPr>
          <a:xfrm>
            <a:off x="5356368" y="2142215"/>
            <a:ext cx="3810539" cy="2792890"/>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a:solidFill>
                  <a:srgbClr val="000000"/>
                </a:solidFill>
                <a:latin typeface="Arial" pitchFamily="34" charset="0"/>
                <a:cs typeface="Arial" pitchFamily="34" charset="0"/>
              </a:rPr>
              <a:t>More efficiency and productivity, reduced costs and better demand. </a:t>
            </a:r>
          </a:p>
        </p:txBody>
      </p:sp>
      <p:sp>
        <p:nvSpPr>
          <p:cNvPr id="11" name="Rectangle 10">
            <a:extLst>
              <a:ext uri="{FF2B5EF4-FFF2-40B4-BE49-F238E27FC236}">
                <a16:creationId xmlns:a16="http://schemas.microsoft.com/office/drawing/2014/main" id="{EFBFAD32-C977-8F08-B7AA-3B65378736C5}"/>
              </a:ext>
            </a:extLst>
          </p:cNvPr>
          <p:cNvSpPr/>
          <p:nvPr/>
        </p:nvSpPr>
        <p:spPr>
          <a:xfrm>
            <a:off x="768015" y="2141326"/>
            <a:ext cx="3810539" cy="2792890"/>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a:solidFill>
                  <a:srgbClr val="000000"/>
                </a:solidFill>
                <a:latin typeface="Arial" pitchFamily="34" charset="0"/>
                <a:cs typeface="Arial" pitchFamily="34" charset="0"/>
              </a:rPr>
              <a:t>Enhanced risk management by companies, better risk analysis by investors. </a:t>
            </a:r>
          </a:p>
        </p:txBody>
      </p:sp>
      <p:pic>
        <p:nvPicPr>
          <p:cNvPr id="3" name="Graphic 2" descr="Radioactive outline">
            <a:extLst>
              <a:ext uri="{FF2B5EF4-FFF2-40B4-BE49-F238E27FC236}">
                <a16:creationId xmlns:a16="http://schemas.microsoft.com/office/drawing/2014/main" id="{DCB1D7CC-18CE-4DF2-AEF8-7AF87EA313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32563" y="2143794"/>
            <a:ext cx="914544" cy="914400"/>
          </a:xfrm>
          <a:prstGeom prst="rect">
            <a:avLst/>
          </a:prstGeom>
        </p:spPr>
      </p:pic>
      <p:pic>
        <p:nvPicPr>
          <p:cNvPr id="4" name="Graphic 3" descr="Coins outline">
            <a:extLst>
              <a:ext uri="{FF2B5EF4-FFF2-40B4-BE49-F238E27FC236}">
                <a16:creationId xmlns:a16="http://schemas.microsoft.com/office/drawing/2014/main" id="{5EAD7D27-B3B2-5419-3917-B138B3E381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58893" y="2187678"/>
            <a:ext cx="914544" cy="914400"/>
          </a:xfrm>
          <a:prstGeom prst="rect">
            <a:avLst/>
          </a:prstGeom>
        </p:spPr>
      </p:pic>
    </p:spTree>
    <p:extLst>
      <p:ext uri="{BB962C8B-B14F-4D97-AF65-F5344CB8AC3E}">
        <p14:creationId xmlns:p14="http://schemas.microsoft.com/office/powerpoint/2010/main" val="75755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0F23-1235-7B60-D739-81331EA22AE1}"/>
              </a:ext>
            </a:extLst>
          </p:cNvPr>
          <p:cNvSpPr>
            <a:spLocks noGrp="1"/>
          </p:cNvSpPr>
          <p:nvPr>
            <p:ph type="title"/>
          </p:nvPr>
        </p:nvSpPr>
        <p:spPr/>
        <p:txBody>
          <a:bodyPr/>
          <a:lstStyle/>
          <a:p>
            <a:r>
              <a:rPr lang="en-US" dirty="0"/>
              <a:t>Risk Perspective: Top Global Risks (10 Years) </a:t>
            </a:r>
          </a:p>
        </p:txBody>
      </p:sp>
      <p:sp>
        <p:nvSpPr>
          <p:cNvPr id="3" name="Text Placeholder 2">
            <a:extLst>
              <a:ext uri="{FF2B5EF4-FFF2-40B4-BE49-F238E27FC236}">
                <a16:creationId xmlns:a16="http://schemas.microsoft.com/office/drawing/2014/main" id="{579E04A9-4AC6-07FE-DBD8-0B219D6B1EB3}"/>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18C2406C-6C60-8EED-15E6-CB06D1A15788}"/>
              </a:ext>
            </a:extLst>
          </p:cNvPr>
          <p:cNvPicPr>
            <a:picLocks noChangeAspect="1"/>
          </p:cNvPicPr>
          <p:nvPr/>
        </p:nvPicPr>
        <p:blipFill>
          <a:blip r:embed="rId2"/>
          <a:stretch>
            <a:fillRect/>
          </a:stretch>
        </p:blipFill>
        <p:spPr>
          <a:xfrm>
            <a:off x="2322064" y="1409494"/>
            <a:ext cx="4527591" cy="4315992"/>
          </a:xfrm>
          <a:prstGeom prst="rect">
            <a:avLst/>
          </a:prstGeom>
        </p:spPr>
      </p:pic>
      <p:pic>
        <p:nvPicPr>
          <p:cNvPr id="7" name="Picture 6">
            <a:extLst>
              <a:ext uri="{FF2B5EF4-FFF2-40B4-BE49-F238E27FC236}">
                <a16:creationId xmlns:a16="http://schemas.microsoft.com/office/drawing/2014/main" id="{88D25698-5132-9B29-4842-485A8798AB43}"/>
              </a:ext>
            </a:extLst>
          </p:cNvPr>
          <p:cNvPicPr>
            <a:picLocks noChangeAspect="1"/>
          </p:cNvPicPr>
          <p:nvPr/>
        </p:nvPicPr>
        <p:blipFill>
          <a:blip r:embed="rId3"/>
          <a:stretch>
            <a:fillRect/>
          </a:stretch>
        </p:blipFill>
        <p:spPr>
          <a:xfrm>
            <a:off x="962829" y="1466982"/>
            <a:ext cx="1359235" cy="1962018"/>
          </a:xfrm>
          <a:prstGeom prst="rect">
            <a:avLst/>
          </a:prstGeom>
        </p:spPr>
      </p:pic>
      <p:sp>
        <p:nvSpPr>
          <p:cNvPr id="9" name="TextBox 8">
            <a:extLst>
              <a:ext uri="{FF2B5EF4-FFF2-40B4-BE49-F238E27FC236}">
                <a16:creationId xmlns:a16="http://schemas.microsoft.com/office/drawing/2014/main" id="{C5BB123E-60B9-A466-22C7-987B3F52BDC9}"/>
              </a:ext>
            </a:extLst>
          </p:cNvPr>
          <p:cNvSpPr txBox="1"/>
          <p:nvPr/>
        </p:nvSpPr>
        <p:spPr>
          <a:xfrm>
            <a:off x="6793955" y="4969841"/>
            <a:ext cx="3228364" cy="612645"/>
          </a:xfrm>
          <a:prstGeom prst="rect">
            <a:avLst/>
          </a:prstGeom>
          <a:noFill/>
        </p:spPr>
        <p:txBody>
          <a:bodyPr wrap="square" tIns="90000" bIns="90000" rtlCol="0" anchor="t">
            <a:spAutoFit/>
          </a:bodyPr>
          <a:lstStyle/>
          <a:p>
            <a:r>
              <a:rPr lang="en-US" sz="1400" i="1" dirty="0">
                <a:solidFill>
                  <a:srgbClr val="000000"/>
                </a:solidFill>
                <a:latin typeface="Arial" pitchFamily="34" charset="0"/>
                <a:cs typeface="Arial" pitchFamily="34" charset="0"/>
              </a:rPr>
              <a:t>Source: The Global Risks Report 2024, World Economic Forum</a:t>
            </a:r>
          </a:p>
        </p:txBody>
      </p:sp>
    </p:spTree>
    <p:extLst>
      <p:ext uri="{BB962C8B-B14F-4D97-AF65-F5344CB8AC3E}">
        <p14:creationId xmlns:p14="http://schemas.microsoft.com/office/powerpoint/2010/main" val="215608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4F3A-8602-2F57-706A-FD2C648B51F5}"/>
              </a:ext>
            </a:extLst>
          </p:cNvPr>
          <p:cNvSpPr>
            <a:spLocks noGrp="1"/>
          </p:cNvSpPr>
          <p:nvPr>
            <p:ph type="title"/>
          </p:nvPr>
        </p:nvSpPr>
        <p:spPr/>
        <p:txBody>
          <a:bodyPr/>
          <a:lstStyle/>
          <a:p>
            <a:r>
              <a:rPr lang="en-US" dirty="0"/>
              <a:t>Return Perspective: Documented Impact on Performance </a:t>
            </a:r>
          </a:p>
        </p:txBody>
      </p:sp>
      <p:sp>
        <p:nvSpPr>
          <p:cNvPr id="3" name="Text Placeholder 2">
            <a:extLst>
              <a:ext uri="{FF2B5EF4-FFF2-40B4-BE49-F238E27FC236}">
                <a16:creationId xmlns:a16="http://schemas.microsoft.com/office/drawing/2014/main" id="{94F2F859-D15B-D817-9A6C-2923B6E9A29A}"/>
              </a:ext>
            </a:extLst>
          </p:cNvPr>
          <p:cNvSpPr>
            <a:spLocks noGrp="1"/>
          </p:cNvSpPr>
          <p:nvPr>
            <p:ph type="body" sz="quarter" idx="10"/>
          </p:nvPr>
        </p:nvSpPr>
        <p:spPr/>
        <p:txBody>
          <a:bodyPr/>
          <a:lstStyle/>
          <a:p>
            <a:r>
              <a:rPr lang="en-US" sz="1800" b="0" i="0" u="none" strike="noStrike" baseline="0" dirty="0">
                <a:solidFill>
                  <a:srgbClr val="000000"/>
                </a:solidFill>
                <a:latin typeface="Charter ITC Std"/>
              </a:rPr>
              <a:t>The University of Oxford and asset manager Arabesque in 2014 reviewed the academic literature on </a:t>
            </a:r>
            <a:r>
              <a:rPr lang="en-US" sz="1800" b="0" dirty="0">
                <a:solidFill>
                  <a:srgbClr val="000000"/>
                </a:solidFill>
                <a:latin typeface="Charter ITC Std"/>
              </a:rPr>
              <a:t>s</a:t>
            </a:r>
            <a:r>
              <a:rPr lang="en-US" sz="1800" b="0" i="0" u="none" strike="noStrike" baseline="0" dirty="0">
                <a:solidFill>
                  <a:srgbClr val="000000"/>
                </a:solidFill>
                <a:latin typeface="Charter ITC Std"/>
              </a:rPr>
              <a:t>ustainability and corporate performance, and found that out of the 200 studies </a:t>
            </a:r>
            <a:r>
              <a:rPr lang="en-US" sz="1800" b="0" i="0" u="none" strike="noStrike" baseline="0" dirty="0" err="1">
                <a:solidFill>
                  <a:srgbClr val="000000"/>
                </a:solidFill>
                <a:latin typeface="Charter ITC Std"/>
              </a:rPr>
              <a:t>analysed</a:t>
            </a:r>
            <a:r>
              <a:rPr lang="en-US" sz="1800" b="0" i="0" u="none" strike="noStrike" baseline="0" dirty="0">
                <a:solidFill>
                  <a:srgbClr val="000000"/>
                </a:solidFill>
                <a:latin typeface="Charter ITC Std"/>
              </a:rPr>
              <a:t>:</a:t>
            </a:r>
          </a:p>
          <a:p>
            <a:endParaRPr lang="en-US" sz="1800" b="0" dirty="0">
              <a:solidFill>
                <a:srgbClr val="000000"/>
              </a:solidFill>
              <a:latin typeface="Charter ITC Std"/>
            </a:endParaRPr>
          </a:p>
          <a:p>
            <a:pPr marL="285750" indent="-285750">
              <a:buFont typeface="Courier New" panose="02070309020205020404" pitchFamily="49" charset="0"/>
              <a:buChar char="o"/>
            </a:pPr>
            <a:endParaRPr lang="en-US" sz="1800" b="0" dirty="0">
              <a:solidFill>
                <a:srgbClr val="000000"/>
              </a:solidFill>
              <a:latin typeface="Charter ITC Std"/>
            </a:endParaRPr>
          </a:p>
          <a:p>
            <a:pPr marL="285750" indent="-285750">
              <a:buFont typeface="Courier New" panose="02070309020205020404" pitchFamily="49" charset="0"/>
              <a:buChar char="o"/>
            </a:pPr>
            <a:r>
              <a:rPr lang="en-US" sz="2800" b="0" dirty="0">
                <a:solidFill>
                  <a:srgbClr val="000000"/>
                </a:solidFill>
                <a:latin typeface="Charter ITC Std"/>
              </a:rPr>
              <a:t>90%</a:t>
            </a:r>
            <a:r>
              <a:rPr lang="en-US" sz="1800" b="0" dirty="0">
                <a:solidFill>
                  <a:srgbClr val="000000"/>
                </a:solidFill>
                <a:latin typeface="Charter ITC Std"/>
              </a:rPr>
              <a:t> conclude that g</a:t>
            </a:r>
            <a:r>
              <a:rPr lang="en-US" sz="1800" b="0" i="0" u="none" strike="noStrike" baseline="0" dirty="0">
                <a:solidFill>
                  <a:srgbClr val="000000"/>
                </a:solidFill>
                <a:latin typeface="Charter ITC Std"/>
              </a:rPr>
              <a:t>ood ESG standards lower the </a:t>
            </a:r>
            <a:r>
              <a:rPr lang="en-US" sz="1800" i="0" u="none" strike="noStrike" baseline="0" dirty="0">
                <a:solidFill>
                  <a:srgbClr val="B0883C"/>
                </a:solidFill>
                <a:latin typeface="Charter ITC Std"/>
              </a:rPr>
              <a:t>cost of capital</a:t>
            </a:r>
            <a:r>
              <a:rPr lang="en-US" sz="1800" b="0" i="0" u="none" strike="noStrike" baseline="0" dirty="0">
                <a:solidFill>
                  <a:srgbClr val="000000"/>
                </a:solidFill>
                <a:latin typeface="Charter ITC Std"/>
              </a:rPr>
              <a:t>;</a:t>
            </a:r>
          </a:p>
          <a:p>
            <a:pPr marL="285750" indent="-285750">
              <a:buFont typeface="Courier New" panose="02070309020205020404" pitchFamily="49" charset="0"/>
              <a:buChar char="o"/>
            </a:pPr>
            <a:endParaRPr lang="en-US" sz="1800" b="0" i="0" u="none" strike="noStrike" baseline="0" dirty="0">
              <a:solidFill>
                <a:srgbClr val="000000"/>
              </a:solidFill>
              <a:latin typeface="Charter ITC Std"/>
            </a:endParaRPr>
          </a:p>
          <a:p>
            <a:pPr marL="285750" indent="-285750">
              <a:buFont typeface="Courier New" panose="02070309020205020404" pitchFamily="49" charset="0"/>
              <a:buChar char="o"/>
            </a:pPr>
            <a:r>
              <a:rPr lang="en-US" sz="2800" b="0" dirty="0">
                <a:solidFill>
                  <a:srgbClr val="000000"/>
                </a:solidFill>
                <a:latin typeface="Charter ITC Std"/>
              </a:rPr>
              <a:t>88% </a:t>
            </a:r>
            <a:r>
              <a:rPr lang="en-US" sz="1800" b="0" dirty="0">
                <a:solidFill>
                  <a:srgbClr val="000000"/>
                </a:solidFill>
                <a:latin typeface="Charter ITC Std"/>
              </a:rPr>
              <a:t>show that g</a:t>
            </a:r>
            <a:r>
              <a:rPr lang="en-US" sz="1800" b="0" i="0" u="none" strike="noStrike" baseline="0" dirty="0">
                <a:solidFill>
                  <a:srgbClr val="000000"/>
                </a:solidFill>
                <a:latin typeface="Charter ITC Std"/>
              </a:rPr>
              <a:t>ood ESG practices result in better </a:t>
            </a:r>
            <a:r>
              <a:rPr lang="en-US" sz="1800" i="0" u="none" strike="noStrike" baseline="0" dirty="0">
                <a:solidFill>
                  <a:srgbClr val="B0883C"/>
                </a:solidFill>
                <a:latin typeface="Charter ITC Std"/>
              </a:rPr>
              <a:t>operational performance</a:t>
            </a:r>
            <a:r>
              <a:rPr lang="en-US" sz="1800" b="0" i="0" u="none" strike="noStrike" baseline="0" dirty="0">
                <a:solidFill>
                  <a:srgbClr val="000000"/>
                </a:solidFill>
                <a:latin typeface="Charter ITC Std"/>
              </a:rPr>
              <a:t>; and </a:t>
            </a:r>
          </a:p>
          <a:p>
            <a:pPr marL="285750" indent="-285750">
              <a:buFont typeface="Courier New" panose="02070309020205020404" pitchFamily="49" charset="0"/>
              <a:buChar char="o"/>
            </a:pPr>
            <a:endParaRPr lang="en-US" sz="1800" b="0" dirty="0">
              <a:solidFill>
                <a:srgbClr val="000000"/>
              </a:solidFill>
              <a:latin typeface="Source Sans Pro" panose="020F0502020204030204" pitchFamily="34" charset="0"/>
            </a:endParaRPr>
          </a:p>
          <a:p>
            <a:pPr marL="285750" indent="-285750">
              <a:buFont typeface="Courier New" panose="02070309020205020404" pitchFamily="49" charset="0"/>
              <a:buChar char="o"/>
            </a:pPr>
            <a:r>
              <a:rPr lang="en-US" sz="2800" b="0" dirty="0">
                <a:solidFill>
                  <a:srgbClr val="000000"/>
                </a:solidFill>
                <a:latin typeface="Charter ITC Std"/>
              </a:rPr>
              <a:t>80% </a:t>
            </a:r>
            <a:r>
              <a:rPr lang="en-US" sz="1800" b="0" dirty="0">
                <a:solidFill>
                  <a:srgbClr val="000000"/>
                </a:solidFill>
                <a:latin typeface="Charter ITC Std"/>
              </a:rPr>
              <a:t>show that s</a:t>
            </a:r>
            <a:r>
              <a:rPr lang="en-US" sz="1800" b="0" i="0" u="none" strike="noStrike" baseline="0" dirty="0">
                <a:solidFill>
                  <a:srgbClr val="000000"/>
                </a:solidFill>
                <a:latin typeface="Charter ITC Std"/>
              </a:rPr>
              <a:t>tock </a:t>
            </a:r>
            <a:r>
              <a:rPr lang="en-US" sz="1800" i="0" u="none" strike="noStrike" baseline="0" dirty="0">
                <a:solidFill>
                  <a:srgbClr val="B0883C"/>
                </a:solidFill>
                <a:latin typeface="Charter ITC Std"/>
              </a:rPr>
              <a:t>price performance</a:t>
            </a:r>
            <a:r>
              <a:rPr lang="en-US" sz="1800" b="0" i="0" u="none" strike="noStrike" baseline="0" dirty="0">
                <a:solidFill>
                  <a:srgbClr val="000000"/>
                </a:solidFill>
                <a:latin typeface="Charter ITC Std"/>
              </a:rPr>
              <a:t> is positively correlated with good sustainability practices.</a:t>
            </a:r>
          </a:p>
          <a:p>
            <a:endParaRPr lang="en-US" sz="1800" b="0" i="0" u="none" strike="noStrike" baseline="0" dirty="0">
              <a:solidFill>
                <a:srgbClr val="000000"/>
              </a:solidFill>
              <a:latin typeface="Charter ITC Std"/>
            </a:endParaRPr>
          </a:p>
          <a:p>
            <a:endParaRPr lang="en-US" dirty="0"/>
          </a:p>
        </p:txBody>
      </p:sp>
    </p:spTree>
    <p:extLst>
      <p:ext uri="{BB962C8B-B14F-4D97-AF65-F5344CB8AC3E}">
        <p14:creationId xmlns:p14="http://schemas.microsoft.com/office/powerpoint/2010/main" val="449489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9D3C-D8B1-8953-0867-028438E3374B}"/>
              </a:ext>
            </a:extLst>
          </p:cNvPr>
          <p:cNvSpPr>
            <a:spLocks noGrp="1"/>
          </p:cNvSpPr>
          <p:nvPr>
            <p:ph type="title"/>
          </p:nvPr>
        </p:nvSpPr>
        <p:spPr/>
        <p:txBody>
          <a:bodyPr/>
          <a:lstStyle/>
          <a:p>
            <a:r>
              <a:rPr lang="en-US" dirty="0"/>
              <a:t>A View Validated by the Market  </a:t>
            </a:r>
          </a:p>
        </p:txBody>
      </p:sp>
      <p:sp>
        <p:nvSpPr>
          <p:cNvPr id="3" name="Text Placeholder 2">
            <a:extLst>
              <a:ext uri="{FF2B5EF4-FFF2-40B4-BE49-F238E27FC236}">
                <a16:creationId xmlns:a16="http://schemas.microsoft.com/office/drawing/2014/main" id="{768470F6-E918-F18F-6A19-0EFBFC628819}"/>
              </a:ext>
            </a:extLst>
          </p:cNvPr>
          <p:cNvSpPr>
            <a:spLocks noGrp="1"/>
          </p:cNvSpPr>
          <p:nvPr>
            <p:ph type="body" sz="quarter" idx="10"/>
          </p:nvPr>
        </p:nvSpPr>
        <p:spPr/>
        <p:txBody>
          <a:bodyPr/>
          <a:lstStyle/>
          <a:p>
            <a:endParaRPr lang="en-US" dirty="0"/>
          </a:p>
        </p:txBody>
      </p:sp>
      <p:pic>
        <p:nvPicPr>
          <p:cNvPr id="4" name="Picture 3" descr="A graph of the number of countries/regions&#10;&#10;Description automatically generated">
            <a:extLst>
              <a:ext uri="{FF2B5EF4-FFF2-40B4-BE49-F238E27FC236}">
                <a16:creationId xmlns:a16="http://schemas.microsoft.com/office/drawing/2014/main" id="{65C4D5D1-DE36-0E51-A40A-89B94BAE2EBD}"/>
              </a:ext>
            </a:extLst>
          </p:cNvPr>
          <p:cNvPicPr>
            <a:picLocks noChangeAspect="1"/>
          </p:cNvPicPr>
          <p:nvPr/>
        </p:nvPicPr>
        <p:blipFill>
          <a:blip r:embed="rId2"/>
          <a:stretch>
            <a:fillRect/>
          </a:stretch>
        </p:blipFill>
        <p:spPr>
          <a:xfrm>
            <a:off x="2016831" y="1262696"/>
            <a:ext cx="5305831" cy="3914835"/>
          </a:xfrm>
          <a:prstGeom prst="rect">
            <a:avLst/>
          </a:prstGeom>
        </p:spPr>
      </p:pic>
      <p:cxnSp>
        <p:nvCxnSpPr>
          <p:cNvPr id="6" name="Straight Arrow Connector 5">
            <a:extLst>
              <a:ext uri="{FF2B5EF4-FFF2-40B4-BE49-F238E27FC236}">
                <a16:creationId xmlns:a16="http://schemas.microsoft.com/office/drawing/2014/main" id="{225FE772-8B69-16B2-B7A6-0BDF2F698A1E}"/>
              </a:ext>
            </a:extLst>
          </p:cNvPr>
          <p:cNvCxnSpPr/>
          <p:nvPr/>
        </p:nvCxnSpPr>
        <p:spPr>
          <a:xfrm>
            <a:off x="2574721" y="5482206"/>
            <a:ext cx="4756557" cy="0"/>
          </a:xfrm>
          <a:prstGeom prst="straightConnector1">
            <a:avLst/>
          </a:prstGeom>
          <a:ln w="762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8AE0995-EE09-9E56-62B6-A3499705041E}"/>
              </a:ext>
            </a:extLst>
          </p:cNvPr>
          <p:cNvSpPr/>
          <p:nvPr/>
        </p:nvSpPr>
        <p:spPr>
          <a:xfrm>
            <a:off x="4152550" y="5224626"/>
            <a:ext cx="1510019" cy="515160"/>
          </a:xfrm>
          <a:prstGeom prst="rect">
            <a:avLst/>
          </a:prstGeom>
          <a:solidFill>
            <a:schemeClr val="bg1"/>
          </a:solidFill>
          <a:ln w="57150">
            <a:solidFill>
              <a:srgbClr val="7F7F7F"/>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a:solidFill>
                  <a:srgbClr val="000000"/>
                </a:solidFill>
                <a:latin typeface="Arial" pitchFamily="34" charset="0"/>
                <a:cs typeface="Arial" pitchFamily="34" charset="0"/>
              </a:rPr>
              <a:t>1,181% </a:t>
            </a:r>
          </a:p>
          <a:p>
            <a:pPr algn="ctr"/>
            <a:r>
              <a:rPr lang="en-US" sz="1100" dirty="0">
                <a:solidFill>
                  <a:srgbClr val="000000"/>
                </a:solidFill>
                <a:latin typeface="Arial" pitchFamily="34" charset="0"/>
                <a:cs typeface="Arial" pitchFamily="34" charset="0"/>
              </a:rPr>
              <a:t>growth in AUM</a:t>
            </a:r>
            <a:endParaRPr lang="en-US" sz="1400" dirty="0">
              <a:solidFill>
                <a:srgbClr val="00000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CB4F9C04-8C4E-8812-76FA-1DABC02E9990}"/>
              </a:ext>
            </a:extLst>
          </p:cNvPr>
          <p:cNvSpPr txBox="1"/>
          <p:nvPr/>
        </p:nvSpPr>
        <p:spPr>
          <a:xfrm>
            <a:off x="6212049" y="4559416"/>
            <a:ext cx="1367405" cy="274091"/>
          </a:xfrm>
          <a:prstGeom prst="rect">
            <a:avLst/>
          </a:prstGeom>
          <a:noFill/>
        </p:spPr>
        <p:txBody>
          <a:bodyPr wrap="square" tIns="90000" bIns="90000" rtlCol="0" anchor="t">
            <a:spAutoFit/>
          </a:bodyPr>
          <a:lstStyle/>
          <a:p>
            <a:pPr algn="ctr"/>
            <a:r>
              <a:rPr lang="en-US" sz="600" dirty="0">
                <a:solidFill>
                  <a:srgbClr val="000000"/>
                </a:solidFill>
                <a:latin typeface="Arial" pitchFamily="34" charset="0"/>
                <a:cs typeface="Arial" pitchFamily="34" charset="0"/>
              </a:rPr>
              <a:t>Source: Statista</a:t>
            </a:r>
          </a:p>
        </p:txBody>
      </p:sp>
      <p:sp>
        <p:nvSpPr>
          <p:cNvPr id="5" name="TextBox 4">
            <a:extLst>
              <a:ext uri="{FF2B5EF4-FFF2-40B4-BE49-F238E27FC236}">
                <a16:creationId xmlns:a16="http://schemas.microsoft.com/office/drawing/2014/main" id="{E48A02BA-CC40-E0C7-51CE-A33922C259ED}"/>
              </a:ext>
            </a:extLst>
          </p:cNvPr>
          <p:cNvSpPr txBox="1"/>
          <p:nvPr/>
        </p:nvSpPr>
        <p:spPr>
          <a:xfrm>
            <a:off x="2961861" y="1508760"/>
            <a:ext cx="3982275" cy="612645"/>
          </a:xfrm>
          <a:prstGeom prst="rect">
            <a:avLst/>
          </a:prstGeom>
          <a:noFill/>
        </p:spPr>
        <p:txBody>
          <a:bodyPr wrap="square" tIns="90000" bIns="90000" rtlCol="0" anchor="t">
            <a:spAutoFit/>
          </a:bodyPr>
          <a:lstStyle/>
          <a:p>
            <a:pPr algn="ctr"/>
            <a:r>
              <a:rPr lang="en-US" sz="1400" dirty="0">
                <a:solidFill>
                  <a:srgbClr val="000000"/>
                </a:solidFill>
                <a:latin typeface="Arial" pitchFamily="34" charset="0"/>
                <a:cs typeface="Arial" pitchFamily="34" charset="0"/>
              </a:rPr>
              <a:t>Assets under Management (AUM) in Sustainable Assets</a:t>
            </a:r>
          </a:p>
        </p:txBody>
      </p:sp>
    </p:spTree>
    <p:extLst>
      <p:ext uri="{BB962C8B-B14F-4D97-AF65-F5344CB8AC3E}">
        <p14:creationId xmlns:p14="http://schemas.microsoft.com/office/powerpoint/2010/main" val="215963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9D3C-D8B1-8953-0867-028438E3374B}"/>
              </a:ext>
            </a:extLst>
          </p:cNvPr>
          <p:cNvSpPr>
            <a:spLocks noGrp="1"/>
          </p:cNvSpPr>
          <p:nvPr>
            <p:ph type="title"/>
          </p:nvPr>
        </p:nvSpPr>
        <p:spPr/>
        <p:txBody>
          <a:bodyPr/>
          <a:lstStyle/>
          <a:p>
            <a:r>
              <a:rPr lang="en-US" dirty="0"/>
              <a:t>A View Validated by the Market  </a:t>
            </a:r>
          </a:p>
        </p:txBody>
      </p:sp>
      <p:sp>
        <p:nvSpPr>
          <p:cNvPr id="3" name="Text Placeholder 2">
            <a:extLst>
              <a:ext uri="{FF2B5EF4-FFF2-40B4-BE49-F238E27FC236}">
                <a16:creationId xmlns:a16="http://schemas.microsoft.com/office/drawing/2014/main" id="{768470F6-E918-F18F-6A19-0EFBFC628819}"/>
              </a:ext>
            </a:extLst>
          </p:cNvPr>
          <p:cNvSpPr>
            <a:spLocks noGrp="1"/>
          </p:cNvSpPr>
          <p:nvPr>
            <p:ph type="body" sz="quarter" idx="10"/>
          </p:nvPr>
        </p:nvSpPr>
        <p:spPr/>
        <p:txBody>
          <a:bodyPr/>
          <a:lstStyle/>
          <a:p>
            <a:endParaRPr lang="en-US" dirty="0"/>
          </a:p>
        </p:txBody>
      </p:sp>
      <p:pic>
        <p:nvPicPr>
          <p:cNvPr id="6" name="Picture 5">
            <a:extLst>
              <a:ext uri="{FF2B5EF4-FFF2-40B4-BE49-F238E27FC236}">
                <a16:creationId xmlns:a16="http://schemas.microsoft.com/office/drawing/2014/main" id="{6C3F87E9-7D11-E084-9E28-51D1DA6E570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47871" y="1507733"/>
            <a:ext cx="6297273" cy="3499867"/>
          </a:xfrm>
          <a:prstGeom prst="rect">
            <a:avLst/>
          </a:prstGeom>
        </p:spPr>
      </p:pic>
      <p:sp>
        <p:nvSpPr>
          <p:cNvPr id="4" name="TextBox 3">
            <a:extLst>
              <a:ext uri="{FF2B5EF4-FFF2-40B4-BE49-F238E27FC236}">
                <a16:creationId xmlns:a16="http://schemas.microsoft.com/office/drawing/2014/main" id="{0B3BE5D3-F25F-865B-ADE3-7B6C9A1EDCA7}"/>
              </a:ext>
            </a:extLst>
          </p:cNvPr>
          <p:cNvSpPr txBox="1"/>
          <p:nvPr/>
        </p:nvSpPr>
        <p:spPr>
          <a:xfrm>
            <a:off x="6577739" y="4870554"/>
            <a:ext cx="1367405" cy="274091"/>
          </a:xfrm>
          <a:prstGeom prst="rect">
            <a:avLst/>
          </a:prstGeom>
          <a:noFill/>
        </p:spPr>
        <p:txBody>
          <a:bodyPr wrap="square" tIns="90000" bIns="90000" rtlCol="0" anchor="t">
            <a:spAutoFit/>
          </a:bodyPr>
          <a:lstStyle/>
          <a:p>
            <a:pPr algn="ctr"/>
            <a:r>
              <a:rPr lang="en-US" sz="600" dirty="0">
                <a:solidFill>
                  <a:srgbClr val="000000"/>
                </a:solidFill>
                <a:latin typeface="Arial" pitchFamily="34" charset="0"/>
                <a:cs typeface="Arial" pitchFamily="34" charset="0"/>
              </a:rPr>
              <a:t>Source: Statista</a:t>
            </a:r>
          </a:p>
        </p:txBody>
      </p:sp>
      <p:sp>
        <p:nvSpPr>
          <p:cNvPr id="7" name="TextBox 6">
            <a:extLst>
              <a:ext uri="{FF2B5EF4-FFF2-40B4-BE49-F238E27FC236}">
                <a16:creationId xmlns:a16="http://schemas.microsoft.com/office/drawing/2014/main" id="{FB145246-8565-2974-9D7D-8FD69297EC27}"/>
              </a:ext>
            </a:extLst>
          </p:cNvPr>
          <p:cNvSpPr txBox="1"/>
          <p:nvPr/>
        </p:nvSpPr>
        <p:spPr>
          <a:xfrm>
            <a:off x="2348829" y="1370688"/>
            <a:ext cx="5029287" cy="397201"/>
          </a:xfrm>
          <a:prstGeom prst="rect">
            <a:avLst/>
          </a:prstGeom>
          <a:noFill/>
        </p:spPr>
        <p:txBody>
          <a:bodyPr wrap="square" tIns="90000" bIns="90000" rtlCol="0" anchor="t">
            <a:spAutoFit/>
          </a:bodyPr>
          <a:lstStyle/>
          <a:p>
            <a:pPr algn="ctr"/>
            <a:r>
              <a:rPr lang="en-US" sz="1400" dirty="0">
                <a:solidFill>
                  <a:srgbClr val="000000"/>
                </a:solidFill>
                <a:latin typeface="Arial" pitchFamily="34" charset="0"/>
                <a:cs typeface="Arial" pitchFamily="34" charset="0"/>
              </a:rPr>
              <a:t>Sustainable Investments Proportion of Total AUM</a:t>
            </a:r>
          </a:p>
        </p:txBody>
      </p:sp>
    </p:spTree>
    <p:extLst>
      <p:ext uri="{BB962C8B-B14F-4D97-AF65-F5344CB8AC3E}">
        <p14:creationId xmlns:p14="http://schemas.microsoft.com/office/powerpoint/2010/main" val="99804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7D21-476B-2620-61FB-52840A25DC04}"/>
              </a:ext>
            </a:extLst>
          </p:cNvPr>
          <p:cNvSpPr>
            <a:spLocks noGrp="1"/>
          </p:cNvSpPr>
          <p:nvPr>
            <p:ph type="title"/>
          </p:nvPr>
        </p:nvSpPr>
        <p:spPr/>
        <p:txBody>
          <a:bodyPr/>
          <a:lstStyle/>
          <a:p>
            <a:r>
              <a:rPr lang="en-US" dirty="0"/>
              <a:t>Investing for Tomorrow: Capital Markets' Contribution to Sustainability</a:t>
            </a:r>
          </a:p>
        </p:txBody>
      </p:sp>
      <p:pic>
        <p:nvPicPr>
          <p:cNvPr id="4" name="Picture 3">
            <a:extLst>
              <a:ext uri="{FF2B5EF4-FFF2-40B4-BE49-F238E27FC236}">
                <a16:creationId xmlns:a16="http://schemas.microsoft.com/office/drawing/2014/main" id="{CE5B7D98-1F4A-B16A-DD75-E70E8524A136}"/>
              </a:ext>
            </a:extLst>
          </p:cNvPr>
          <p:cNvPicPr>
            <a:picLocks noChangeAspect="1"/>
          </p:cNvPicPr>
          <p:nvPr/>
        </p:nvPicPr>
        <p:blipFill>
          <a:blip r:embed="rId2"/>
          <a:stretch>
            <a:fillRect/>
          </a:stretch>
        </p:blipFill>
        <p:spPr>
          <a:xfrm>
            <a:off x="3965550" y="4074685"/>
            <a:ext cx="5940449" cy="1948873"/>
          </a:xfrm>
          <a:prstGeom prst="rect">
            <a:avLst/>
          </a:prstGeom>
        </p:spPr>
      </p:pic>
      <p:pic>
        <p:nvPicPr>
          <p:cNvPr id="5" name="Picture 4">
            <a:extLst>
              <a:ext uri="{FF2B5EF4-FFF2-40B4-BE49-F238E27FC236}">
                <a16:creationId xmlns:a16="http://schemas.microsoft.com/office/drawing/2014/main" id="{04987638-F695-1A5F-7BFC-A9E867DEEACF}"/>
              </a:ext>
            </a:extLst>
          </p:cNvPr>
          <p:cNvPicPr>
            <a:picLocks noChangeAspect="1"/>
          </p:cNvPicPr>
          <p:nvPr/>
        </p:nvPicPr>
        <p:blipFill>
          <a:blip r:embed="rId3"/>
          <a:stretch>
            <a:fillRect/>
          </a:stretch>
        </p:blipFill>
        <p:spPr>
          <a:xfrm>
            <a:off x="3965550" y="1166129"/>
            <a:ext cx="5940448" cy="561944"/>
          </a:xfrm>
          <a:prstGeom prst="rect">
            <a:avLst/>
          </a:prstGeom>
        </p:spPr>
      </p:pic>
      <p:pic>
        <p:nvPicPr>
          <p:cNvPr id="6" name="Picture 5">
            <a:extLst>
              <a:ext uri="{FF2B5EF4-FFF2-40B4-BE49-F238E27FC236}">
                <a16:creationId xmlns:a16="http://schemas.microsoft.com/office/drawing/2014/main" id="{C408B299-AA94-9C54-1439-93E175173891}"/>
              </a:ext>
            </a:extLst>
          </p:cNvPr>
          <p:cNvPicPr>
            <a:picLocks noChangeAspect="1"/>
          </p:cNvPicPr>
          <p:nvPr/>
        </p:nvPicPr>
        <p:blipFill>
          <a:blip r:embed="rId4"/>
          <a:stretch>
            <a:fillRect/>
          </a:stretch>
        </p:blipFill>
        <p:spPr>
          <a:xfrm>
            <a:off x="3965550" y="1738022"/>
            <a:ext cx="5940450" cy="1040197"/>
          </a:xfrm>
          <a:prstGeom prst="rect">
            <a:avLst/>
          </a:prstGeom>
        </p:spPr>
      </p:pic>
      <p:pic>
        <p:nvPicPr>
          <p:cNvPr id="7" name="Picture 6">
            <a:extLst>
              <a:ext uri="{FF2B5EF4-FFF2-40B4-BE49-F238E27FC236}">
                <a16:creationId xmlns:a16="http://schemas.microsoft.com/office/drawing/2014/main" id="{3EA23B9E-BB34-F1CD-D52D-70D8830F8604}"/>
              </a:ext>
            </a:extLst>
          </p:cNvPr>
          <p:cNvPicPr>
            <a:picLocks noChangeAspect="1"/>
          </p:cNvPicPr>
          <p:nvPr/>
        </p:nvPicPr>
        <p:blipFill>
          <a:blip r:embed="rId5"/>
          <a:stretch>
            <a:fillRect/>
          </a:stretch>
        </p:blipFill>
        <p:spPr>
          <a:xfrm>
            <a:off x="3965551" y="2786654"/>
            <a:ext cx="5940447" cy="1297256"/>
          </a:xfrm>
          <a:prstGeom prst="rect">
            <a:avLst/>
          </a:prstGeom>
        </p:spPr>
      </p:pic>
      <p:sp>
        <p:nvSpPr>
          <p:cNvPr id="8" name="TextBox 4">
            <a:extLst>
              <a:ext uri="{FF2B5EF4-FFF2-40B4-BE49-F238E27FC236}">
                <a16:creationId xmlns:a16="http://schemas.microsoft.com/office/drawing/2014/main" id="{ECF69E44-6BC2-1F8D-FCAA-4649128F7755}"/>
              </a:ext>
            </a:extLst>
          </p:cNvPr>
          <p:cNvSpPr txBox="1"/>
          <p:nvPr/>
        </p:nvSpPr>
        <p:spPr>
          <a:xfrm>
            <a:off x="344300" y="2973909"/>
            <a:ext cx="3459879" cy="775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a:spAutoFit/>
          </a:bodyPr>
          <a:lstStyle/>
          <a:p>
            <a:pPr defTabSz="743041">
              <a:defRPr sz="3400" b="1">
                <a:latin typeface="PT Sans"/>
                <a:ea typeface="PT Sans"/>
                <a:cs typeface="PT Sans"/>
                <a:sym typeface="PT Sans"/>
              </a:defRPr>
            </a:pPr>
            <a:r>
              <a:rPr sz="975">
                <a:latin typeface="Arial" panose="020B0604020202020204" pitchFamily="34" charset="0"/>
                <a:ea typeface="Helvetica Neue" panose="02000503000000020004" pitchFamily="2" charset="0"/>
                <a:cs typeface="Arial" panose="020B0604020202020204" pitchFamily="34" charset="0"/>
              </a:rPr>
              <a:t>Achieving the SDGs could create 380 million jobs and help unlock at least $12 trillion in opportunities for business by 2030!</a:t>
            </a:r>
          </a:p>
          <a:p>
            <a:pPr defTabSz="743041">
              <a:defRPr sz="2600" i="1">
                <a:latin typeface="PT Sans"/>
                <a:ea typeface="PT Sans"/>
                <a:cs typeface="PT Sans"/>
                <a:sym typeface="PT Sans"/>
              </a:defRPr>
            </a:pPr>
            <a:r>
              <a:rPr sz="731">
                <a:latin typeface="Arial" panose="020B0604020202020204" pitchFamily="34" charset="0"/>
                <a:ea typeface="Helvetica Neue" panose="02000503000000020004" pitchFamily="2" charset="0"/>
                <a:cs typeface="Arial" panose="020B0604020202020204" pitchFamily="34" charset="0"/>
              </a:rPr>
              <a:t>Source: The Business &amp; Sustainable Development Commission report: http://</a:t>
            </a:r>
            <a:r>
              <a:rPr sz="731" err="1">
                <a:latin typeface="Arial" panose="020B0604020202020204" pitchFamily="34" charset="0"/>
                <a:ea typeface="Helvetica Neue" panose="02000503000000020004" pitchFamily="2" charset="0"/>
                <a:cs typeface="Arial" panose="020B0604020202020204" pitchFamily="34" charset="0"/>
              </a:rPr>
              <a:t>report.businesscommission.org</a:t>
            </a:r>
            <a:r>
              <a:rPr sz="731">
                <a:latin typeface="Arial" panose="020B0604020202020204" pitchFamily="34" charset="0"/>
                <a:ea typeface="Helvetica Neue" panose="02000503000000020004" pitchFamily="2" charset="0"/>
                <a:cs typeface="Arial" panose="020B0604020202020204" pitchFamily="34" charset="0"/>
              </a:rPr>
              <a:t>/report</a:t>
            </a:r>
          </a:p>
        </p:txBody>
      </p:sp>
      <p:sp>
        <p:nvSpPr>
          <p:cNvPr id="9" name="TextBox 5">
            <a:extLst>
              <a:ext uri="{FF2B5EF4-FFF2-40B4-BE49-F238E27FC236}">
                <a16:creationId xmlns:a16="http://schemas.microsoft.com/office/drawing/2014/main" id="{EBEBF76D-52AF-16AD-70C4-F3C5EF5CCE59}"/>
              </a:ext>
            </a:extLst>
          </p:cNvPr>
          <p:cNvSpPr txBox="1"/>
          <p:nvPr/>
        </p:nvSpPr>
        <p:spPr>
          <a:xfrm>
            <a:off x="388979" y="3892996"/>
            <a:ext cx="3415200" cy="625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a:spAutoFit/>
          </a:bodyPr>
          <a:lstStyle/>
          <a:p>
            <a:pPr defTabSz="743041">
              <a:defRPr sz="3400" b="1">
                <a:latin typeface="PT Sans"/>
                <a:ea typeface="PT Sans"/>
                <a:cs typeface="PT Sans"/>
                <a:sym typeface="PT Sans"/>
              </a:defRPr>
            </a:pPr>
            <a:r>
              <a:rPr sz="975">
                <a:latin typeface="Arial" panose="020B0604020202020204" pitchFamily="34" charset="0"/>
                <a:ea typeface="Helvetica Neue" panose="02000503000000020004" pitchFamily="2" charset="0"/>
                <a:cs typeface="Arial" panose="020B0604020202020204" pitchFamily="34" charset="0"/>
              </a:rPr>
              <a:t>The SDGs are ambitious and estimates of the cost of achieving them range from $5-7 trillion per year </a:t>
            </a:r>
          </a:p>
          <a:p>
            <a:pPr defTabSz="743041">
              <a:defRPr sz="2600" i="1">
                <a:latin typeface="PT Sans"/>
                <a:ea typeface="PT Sans"/>
                <a:cs typeface="PT Sans"/>
                <a:sym typeface="PT Sans"/>
              </a:defRPr>
            </a:pPr>
            <a:r>
              <a:rPr sz="731">
                <a:latin typeface="Arial" panose="020B0604020202020204" pitchFamily="34" charset="0"/>
                <a:ea typeface="Helvetica Neue" panose="02000503000000020004" pitchFamily="2" charset="0"/>
                <a:cs typeface="Arial" panose="020B0604020202020204" pitchFamily="34" charset="0"/>
              </a:rPr>
              <a:t>Source: Aberdeen Standard Investments: Embracing the UN’s Sustainable Development Goals in institutional investment, 2018</a:t>
            </a:r>
          </a:p>
        </p:txBody>
      </p:sp>
    </p:spTree>
    <p:extLst>
      <p:ext uri="{BB962C8B-B14F-4D97-AF65-F5344CB8AC3E}">
        <p14:creationId xmlns:p14="http://schemas.microsoft.com/office/powerpoint/2010/main" val="1432039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3F46-34C7-ED01-6E80-CFB9020C0755}"/>
              </a:ext>
            </a:extLst>
          </p:cNvPr>
          <p:cNvSpPr>
            <a:spLocks noGrp="1"/>
          </p:cNvSpPr>
          <p:nvPr>
            <p:ph type="title"/>
          </p:nvPr>
        </p:nvSpPr>
        <p:spPr/>
        <p:txBody>
          <a:bodyPr/>
          <a:lstStyle/>
          <a:p>
            <a:r>
              <a:rPr lang="en-US" dirty="0"/>
              <a:t>Investing for Tomorrow: Capital Markets' Contribution to Sustainability</a:t>
            </a:r>
          </a:p>
        </p:txBody>
      </p:sp>
      <p:pic>
        <p:nvPicPr>
          <p:cNvPr id="4" name="Picture 3" descr="A graph of a diagram&#10;&#10;Description automatically generated with medium confidence">
            <a:extLst>
              <a:ext uri="{FF2B5EF4-FFF2-40B4-BE49-F238E27FC236}">
                <a16:creationId xmlns:a16="http://schemas.microsoft.com/office/drawing/2014/main" id="{3B47F974-0C32-DCCE-272F-F0C0EAFAA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847" y="1849303"/>
            <a:ext cx="5905792" cy="3186048"/>
          </a:xfrm>
          <a:prstGeom prst="rect">
            <a:avLst/>
          </a:prstGeom>
        </p:spPr>
      </p:pic>
      <p:sp>
        <p:nvSpPr>
          <p:cNvPr id="7" name="TextBox 6">
            <a:extLst>
              <a:ext uri="{FF2B5EF4-FFF2-40B4-BE49-F238E27FC236}">
                <a16:creationId xmlns:a16="http://schemas.microsoft.com/office/drawing/2014/main" id="{63A3E0DE-DC39-FAD5-AFC5-AEC837116A4A}"/>
              </a:ext>
            </a:extLst>
          </p:cNvPr>
          <p:cNvSpPr txBox="1"/>
          <p:nvPr/>
        </p:nvSpPr>
        <p:spPr>
          <a:xfrm>
            <a:off x="409361" y="2652919"/>
            <a:ext cx="2795481" cy="1730923"/>
          </a:xfrm>
          <a:prstGeom prst="rect">
            <a:avLst/>
          </a:prstGeom>
          <a:noFill/>
        </p:spPr>
        <p:txBody>
          <a:bodyPr wrap="square">
            <a:spAutoFit/>
          </a:bodyPr>
          <a:lstStyle/>
          <a:p>
            <a:pPr lvl="1" defTabSz="2578100">
              <a:lnSpc>
                <a:spcPct val="90000"/>
              </a:lnSpc>
              <a:spcBef>
                <a:spcPct val="0"/>
              </a:spcBef>
              <a:spcAft>
                <a:spcPct val="15000"/>
              </a:spcAft>
            </a:pPr>
            <a:r>
              <a:rPr lang="en-US" sz="5400" kern="1200" dirty="0"/>
              <a:t>$4T </a:t>
            </a:r>
            <a:r>
              <a:rPr lang="en-US" sz="1800" kern="1200" dirty="0"/>
              <a:t>annually to reach net zero emissions (2030-2050) – </a:t>
            </a:r>
          </a:p>
          <a:p>
            <a:pPr marL="0" lvl="1" defTabSz="743041">
              <a:lnSpc>
                <a:spcPct val="90000"/>
              </a:lnSpc>
              <a:spcBef>
                <a:spcPct val="0"/>
              </a:spcBef>
              <a:spcAft>
                <a:spcPct val="15000"/>
              </a:spcAft>
              <a:defRPr sz="2600" i="1">
                <a:latin typeface="PT Sans"/>
                <a:ea typeface="PT Sans"/>
                <a:cs typeface="PT Sans"/>
                <a:sym typeface="PT Sans"/>
              </a:defRPr>
            </a:pPr>
            <a:r>
              <a:rPr lang="en-US" sz="731" i="1" dirty="0">
                <a:latin typeface="Arial" panose="020B0604020202020204" pitchFamily="34" charset="0"/>
                <a:cs typeface="Arial" panose="020B0604020202020204" pitchFamily="34" charset="0"/>
              </a:rPr>
              <a:t>Source: International Energy Agency (IEA)</a:t>
            </a:r>
          </a:p>
        </p:txBody>
      </p:sp>
    </p:spTree>
    <p:extLst>
      <p:ext uri="{BB962C8B-B14F-4D97-AF65-F5344CB8AC3E}">
        <p14:creationId xmlns:p14="http://schemas.microsoft.com/office/powerpoint/2010/main" val="700951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387D-4571-019C-09F4-94BF452C9701}"/>
              </a:ext>
            </a:extLst>
          </p:cNvPr>
          <p:cNvSpPr>
            <a:spLocks noGrp="1"/>
          </p:cNvSpPr>
          <p:nvPr>
            <p:ph type="title"/>
          </p:nvPr>
        </p:nvSpPr>
        <p:spPr/>
        <p:txBody>
          <a:bodyPr/>
          <a:lstStyle/>
          <a:p>
            <a:r>
              <a:rPr lang="en-US" dirty="0"/>
              <a:t>Sustainability Disclosures </a:t>
            </a:r>
          </a:p>
        </p:txBody>
      </p:sp>
      <p:sp>
        <p:nvSpPr>
          <p:cNvPr id="3" name="Text Placeholder 2">
            <a:extLst>
              <a:ext uri="{FF2B5EF4-FFF2-40B4-BE49-F238E27FC236}">
                <a16:creationId xmlns:a16="http://schemas.microsoft.com/office/drawing/2014/main" id="{D1C2399D-05FC-1BC5-AB9B-6A4AB715C5DA}"/>
              </a:ext>
            </a:extLst>
          </p:cNvPr>
          <p:cNvSpPr>
            <a:spLocks noGrp="1"/>
          </p:cNvSpPr>
          <p:nvPr>
            <p:ph type="body" sz="quarter" idx="10"/>
          </p:nvPr>
        </p:nvSpPr>
        <p:spPr/>
        <p:txBody>
          <a:bodyPr/>
          <a:lstStyle/>
          <a:p>
            <a:r>
              <a:rPr lang="en-US" dirty="0"/>
              <a:t>According to PwC Global Investor Survey in 2023</a:t>
            </a:r>
          </a:p>
        </p:txBody>
      </p:sp>
      <p:sp>
        <p:nvSpPr>
          <p:cNvPr id="5" name="TextBox 4">
            <a:extLst>
              <a:ext uri="{FF2B5EF4-FFF2-40B4-BE49-F238E27FC236}">
                <a16:creationId xmlns:a16="http://schemas.microsoft.com/office/drawing/2014/main" id="{1151110A-EFB0-71A4-21DC-F215573D779A}"/>
              </a:ext>
            </a:extLst>
          </p:cNvPr>
          <p:cNvSpPr txBox="1"/>
          <p:nvPr/>
        </p:nvSpPr>
        <p:spPr>
          <a:xfrm>
            <a:off x="2463003" y="2474111"/>
            <a:ext cx="4979994" cy="646331"/>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of investors, incorporate sustainability into their investment decision making.</a:t>
            </a:r>
            <a:endParaRPr lang="en-US" dirty="0"/>
          </a:p>
        </p:txBody>
      </p:sp>
      <p:sp>
        <p:nvSpPr>
          <p:cNvPr id="6" name="TextBox 5">
            <a:extLst>
              <a:ext uri="{FF2B5EF4-FFF2-40B4-BE49-F238E27FC236}">
                <a16:creationId xmlns:a16="http://schemas.microsoft.com/office/drawing/2014/main" id="{924E9A99-73E6-CDB1-694A-BCFB79EF250D}"/>
              </a:ext>
            </a:extLst>
          </p:cNvPr>
          <p:cNvSpPr txBox="1"/>
          <p:nvPr/>
        </p:nvSpPr>
        <p:spPr>
          <a:xfrm>
            <a:off x="717577" y="2244732"/>
            <a:ext cx="1980517" cy="1105088"/>
          </a:xfrm>
          <a:prstGeom prst="rect">
            <a:avLst/>
          </a:prstGeom>
          <a:noFill/>
        </p:spPr>
        <p:txBody>
          <a:bodyPr wrap="square" tIns="90000" bIns="90000" rtlCol="0" anchor="t">
            <a:spAutoFit/>
          </a:bodyPr>
          <a:lstStyle/>
          <a:p>
            <a:pPr algn="ctr"/>
            <a:r>
              <a:rPr lang="en-US" sz="6000" b="1" dirty="0">
                <a:solidFill>
                  <a:srgbClr val="B0883C"/>
                </a:solidFill>
                <a:latin typeface="Arial" pitchFamily="34" charset="0"/>
                <a:cs typeface="Arial" pitchFamily="34" charset="0"/>
              </a:rPr>
              <a:t>75%</a:t>
            </a:r>
          </a:p>
        </p:txBody>
      </p:sp>
      <p:sp>
        <p:nvSpPr>
          <p:cNvPr id="7" name="TextBox 6">
            <a:extLst>
              <a:ext uri="{FF2B5EF4-FFF2-40B4-BE49-F238E27FC236}">
                <a16:creationId xmlns:a16="http://schemas.microsoft.com/office/drawing/2014/main" id="{C37A85DA-F0DE-219A-828F-BCFB831D062F}"/>
              </a:ext>
            </a:extLst>
          </p:cNvPr>
          <p:cNvSpPr txBox="1"/>
          <p:nvPr/>
        </p:nvSpPr>
        <p:spPr>
          <a:xfrm>
            <a:off x="2463003" y="3799506"/>
            <a:ext cx="4979994" cy="923330"/>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of investors believe corporate reporting on sustainability performance contains unsupported claims</a:t>
            </a:r>
            <a:endParaRPr lang="en-US" dirty="0"/>
          </a:p>
        </p:txBody>
      </p:sp>
      <p:sp>
        <p:nvSpPr>
          <p:cNvPr id="8" name="TextBox 7">
            <a:extLst>
              <a:ext uri="{FF2B5EF4-FFF2-40B4-BE49-F238E27FC236}">
                <a16:creationId xmlns:a16="http://schemas.microsoft.com/office/drawing/2014/main" id="{6D065A26-4CB6-7092-A976-A9FAFDAE1241}"/>
              </a:ext>
            </a:extLst>
          </p:cNvPr>
          <p:cNvSpPr txBox="1"/>
          <p:nvPr/>
        </p:nvSpPr>
        <p:spPr>
          <a:xfrm>
            <a:off x="717577" y="3619345"/>
            <a:ext cx="1980517" cy="1105088"/>
          </a:xfrm>
          <a:prstGeom prst="rect">
            <a:avLst/>
          </a:prstGeom>
          <a:noFill/>
        </p:spPr>
        <p:txBody>
          <a:bodyPr wrap="square" tIns="90000" bIns="90000" rtlCol="0" anchor="t">
            <a:spAutoFit/>
          </a:bodyPr>
          <a:lstStyle/>
          <a:p>
            <a:pPr algn="ctr"/>
            <a:r>
              <a:rPr lang="en-US" sz="6000" b="1" dirty="0">
                <a:solidFill>
                  <a:srgbClr val="B0883C"/>
                </a:solidFill>
                <a:latin typeface="Arial" pitchFamily="34" charset="0"/>
                <a:cs typeface="Arial" pitchFamily="34" charset="0"/>
              </a:rPr>
              <a:t>95%</a:t>
            </a:r>
          </a:p>
        </p:txBody>
      </p:sp>
    </p:spTree>
    <p:extLst>
      <p:ext uri="{BB962C8B-B14F-4D97-AF65-F5344CB8AC3E}">
        <p14:creationId xmlns:p14="http://schemas.microsoft.com/office/powerpoint/2010/main" val="18502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288D-5F00-C2CE-8BC3-02FADD6C0DA4}"/>
              </a:ext>
            </a:extLst>
          </p:cNvPr>
          <p:cNvSpPr>
            <a:spLocks noGrp="1"/>
          </p:cNvSpPr>
          <p:nvPr>
            <p:ph type="title"/>
          </p:nvPr>
        </p:nvSpPr>
        <p:spPr/>
        <p:txBody>
          <a:bodyPr/>
          <a:lstStyle/>
          <a:p>
            <a:r>
              <a:rPr lang="en-US" dirty="0"/>
              <a:t>Capital Markets Authority </a:t>
            </a:r>
          </a:p>
        </p:txBody>
      </p:sp>
      <p:pic>
        <p:nvPicPr>
          <p:cNvPr id="4" name="Graphic 3" descr="Person with idea with solid fill">
            <a:extLst>
              <a:ext uri="{FF2B5EF4-FFF2-40B4-BE49-F238E27FC236}">
                <a16:creationId xmlns:a16="http://schemas.microsoft.com/office/drawing/2014/main" id="{ABC9755C-B06C-2729-F5C2-9505E6FBE4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26833" y="2830778"/>
            <a:ext cx="1084440" cy="1084440"/>
          </a:xfrm>
          <a:prstGeom prst="rect">
            <a:avLst/>
          </a:prstGeom>
        </p:spPr>
      </p:pic>
      <p:pic>
        <p:nvPicPr>
          <p:cNvPr id="5" name="Graphic 4" descr="Target Audience with solid fill">
            <a:extLst>
              <a:ext uri="{FF2B5EF4-FFF2-40B4-BE49-F238E27FC236}">
                <a16:creationId xmlns:a16="http://schemas.microsoft.com/office/drawing/2014/main" id="{A42DC303-50C1-AB6B-CDC9-B8805FDE16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89327" y="1570805"/>
            <a:ext cx="1084440" cy="1084440"/>
          </a:xfrm>
          <a:prstGeom prst="rect">
            <a:avLst/>
          </a:prstGeom>
        </p:spPr>
      </p:pic>
      <p:pic>
        <p:nvPicPr>
          <p:cNvPr id="6" name="Graphic 5" descr="City with solid fill">
            <a:extLst>
              <a:ext uri="{FF2B5EF4-FFF2-40B4-BE49-F238E27FC236}">
                <a16:creationId xmlns:a16="http://schemas.microsoft.com/office/drawing/2014/main" id="{2B31C05E-AAF7-060C-3E60-A635D77CB2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59807" y="4359413"/>
            <a:ext cx="1084440" cy="1084440"/>
          </a:xfrm>
          <a:prstGeom prst="rect">
            <a:avLst/>
          </a:prstGeom>
        </p:spPr>
      </p:pic>
      <p:pic>
        <p:nvPicPr>
          <p:cNvPr id="7" name="Graphic 6" descr="Loan with solid fill">
            <a:extLst>
              <a:ext uri="{FF2B5EF4-FFF2-40B4-BE49-F238E27FC236}">
                <a16:creationId xmlns:a16="http://schemas.microsoft.com/office/drawing/2014/main" id="{9D3DB238-4C7A-715E-736E-6B56E4562E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01799" y="2930039"/>
            <a:ext cx="1084440" cy="1084440"/>
          </a:xfrm>
          <a:prstGeom prst="rect">
            <a:avLst/>
          </a:prstGeom>
        </p:spPr>
      </p:pic>
      <p:sp>
        <p:nvSpPr>
          <p:cNvPr id="8" name="TextBox 7">
            <a:extLst>
              <a:ext uri="{FF2B5EF4-FFF2-40B4-BE49-F238E27FC236}">
                <a16:creationId xmlns:a16="http://schemas.microsoft.com/office/drawing/2014/main" id="{BA9DE8E1-980D-8A06-4A8E-AC390CA7A827}"/>
              </a:ext>
            </a:extLst>
          </p:cNvPr>
          <p:cNvSpPr txBox="1"/>
          <p:nvPr/>
        </p:nvSpPr>
        <p:spPr>
          <a:xfrm>
            <a:off x="664437" y="1759082"/>
            <a:ext cx="1946700" cy="707886"/>
          </a:xfrm>
          <a:prstGeom prst="rect">
            <a:avLst/>
          </a:prstGeom>
          <a:noFill/>
        </p:spPr>
        <p:txBody>
          <a:bodyPr wrap="square" rtlCol="0">
            <a:spAutoFit/>
          </a:bodyPr>
          <a:lstStyle/>
          <a:p>
            <a:pPr algn="ctr"/>
            <a:r>
              <a:rPr lang="en-US" sz="2000" b="1" dirty="0"/>
              <a:t>Regulate Market Entities </a:t>
            </a:r>
          </a:p>
        </p:txBody>
      </p:sp>
      <p:sp>
        <p:nvSpPr>
          <p:cNvPr id="9" name="TextBox 8">
            <a:extLst>
              <a:ext uri="{FF2B5EF4-FFF2-40B4-BE49-F238E27FC236}">
                <a16:creationId xmlns:a16="http://schemas.microsoft.com/office/drawing/2014/main" id="{D5EEFD78-484A-A1A3-16E6-D375AD8A3EFB}"/>
              </a:ext>
            </a:extLst>
          </p:cNvPr>
          <p:cNvSpPr txBox="1"/>
          <p:nvPr/>
        </p:nvSpPr>
        <p:spPr>
          <a:xfrm>
            <a:off x="109499" y="2977634"/>
            <a:ext cx="1946700" cy="1015663"/>
          </a:xfrm>
          <a:prstGeom prst="rect">
            <a:avLst/>
          </a:prstGeom>
          <a:noFill/>
        </p:spPr>
        <p:txBody>
          <a:bodyPr wrap="square" rtlCol="0">
            <a:spAutoFit/>
          </a:bodyPr>
          <a:lstStyle/>
          <a:p>
            <a:pPr algn="ctr"/>
            <a:r>
              <a:rPr lang="en-US" sz="2000" b="1" dirty="0"/>
              <a:t>Supervise Financial Intermediaries</a:t>
            </a:r>
          </a:p>
        </p:txBody>
      </p:sp>
      <p:sp>
        <p:nvSpPr>
          <p:cNvPr id="10" name="TextBox 9">
            <a:extLst>
              <a:ext uri="{FF2B5EF4-FFF2-40B4-BE49-F238E27FC236}">
                <a16:creationId xmlns:a16="http://schemas.microsoft.com/office/drawing/2014/main" id="{6A95A969-F740-24BF-F82E-B8D1715AD9AD}"/>
              </a:ext>
            </a:extLst>
          </p:cNvPr>
          <p:cNvSpPr txBox="1"/>
          <p:nvPr/>
        </p:nvSpPr>
        <p:spPr>
          <a:xfrm>
            <a:off x="693857" y="4626838"/>
            <a:ext cx="1946700" cy="707886"/>
          </a:xfrm>
          <a:prstGeom prst="rect">
            <a:avLst/>
          </a:prstGeom>
          <a:noFill/>
        </p:spPr>
        <p:txBody>
          <a:bodyPr wrap="square" rtlCol="0">
            <a:spAutoFit/>
          </a:bodyPr>
          <a:lstStyle/>
          <a:p>
            <a:pPr algn="ctr"/>
            <a:r>
              <a:rPr lang="en-US" sz="2000" b="1" dirty="0"/>
              <a:t>Approve Listed Companies</a:t>
            </a:r>
          </a:p>
        </p:txBody>
      </p:sp>
      <p:sp>
        <p:nvSpPr>
          <p:cNvPr id="11" name="TextBox 10">
            <a:extLst>
              <a:ext uri="{FF2B5EF4-FFF2-40B4-BE49-F238E27FC236}">
                <a16:creationId xmlns:a16="http://schemas.microsoft.com/office/drawing/2014/main" id="{2ECA9464-A0E7-BE3A-A2CE-B67C7187E64F}"/>
              </a:ext>
            </a:extLst>
          </p:cNvPr>
          <p:cNvSpPr txBox="1"/>
          <p:nvPr/>
        </p:nvSpPr>
        <p:spPr>
          <a:xfrm>
            <a:off x="7573767" y="1753704"/>
            <a:ext cx="1946700" cy="707886"/>
          </a:xfrm>
          <a:prstGeom prst="rect">
            <a:avLst/>
          </a:prstGeom>
          <a:noFill/>
        </p:spPr>
        <p:txBody>
          <a:bodyPr wrap="square" rtlCol="0">
            <a:spAutoFit/>
          </a:bodyPr>
          <a:lstStyle/>
          <a:p>
            <a:pPr algn="ctr"/>
            <a:r>
              <a:rPr lang="en-US" sz="2000" b="1" dirty="0"/>
              <a:t>Monitor Market Conduct</a:t>
            </a:r>
          </a:p>
        </p:txBody>
      </p:sp>
      <p:sp>
        <p:nvSpPr>
          <p:cNvPr id="12" name="TextBox 11">
            <a:extLst>
              <a:ext uri="{FF2B5EF4-FFF2-40B4-BE49-F238E27FC236}">
                <a16:creationId xmlns:a16="http://schemas.microsoft.com/office/drawing/2014/main" id="{74B6B5E5-D013-4D07-C94F-E30EF2EBF7B1}"/>
              </a:ext>
            </a:extLst>
          </p:cNvPr>
          <p:cNvSpPr txBox="1"/>
          <p:nvPr/>
        </p:nvSpPr>
        <p:spPr>
          <a:xfrm>
            <a:off x="7980673" y="3019055"/>
            <a:ext cx="1946700" cy="707886"/>
          </a:xfrm>
          <a:prstGeom prst="rect">
            <a:avLst/>
          </a:prstGeom>
          <a:noFill/>
        </p:spPr>
        <p:txBody>
          <a:bodyPr wrap="square" rtlCol="0">
            <a:spAutoFit/>
          </a:bodyPr>
          <a:lstStyle/>
          <a:p>
            <a:pPr algn="ctr"/>
            <a:r>
              <a:rPr lang="en-US" sz="2000" b="1" dirty="0"/>
              <a:t>Raise Awareness</a:t>
            </a:r>
          </a:p>
        </p:txBody>
      </p:sp>
      <p:sp>
        <p:nvSpPr>
          <p:cNvPr id="13" name="TextBox 12">
            <a:extLst>
              <a:ext uri="{FF2B5EF4-FFF2-40B4-BE49-F238E27FC236}">
                <a16:creationId xmlns:a16="http://schemas.microsoft.com/office/drawing/2014/main" id="{395ED031-8DF2-2B87-263B-C4BCDB525312}"/>
              </a:ext>
            </a:extLst>
          </p:cNvPr>
          <p:cNvSpPr txBox="1"/>
          <p:nvPr/>
        </p:nvSpPr>
        <p:spPr>
          <a:xfrm>
            <a:off x="7488467" y="4525145"/>
            <a:ext cx="1946700" cy="707886"/>
          </a:xfrm>
          <a:prstGeom prst="rect">
            <a:avLst/>
          </a:prstGeom>
          <a:noFill/>
        </p:spPr>
        <p:txBody>
          <a:bodyPr wrap="square" rtlCol="0">
            <a:spAutoFit/>
          </a:bodyPr>
          <a:lstStyle/>
          <a:p>
            <a:pPr algn="ctr"/>
            <a:r>
              <a:rPr lang="en-US" sz="2000" b="1" dirty="0"/>
              <a:t>Develop the Market </a:t>
            </a:r>
          </a:p>
        </p:txBody>
      </p:sp>
      <p:pic>
        <p:nvPicPr>
          <p:cNvPr id="14" name="Graphic 13" descr="Bar graph with upward trend with solid fill">
            <a:extLst>
              <a:ext uri="{FF2B5EF4-FFF2-40B4-BE49-F238E27FC236}">
                <a16:creationId xmlns:a16="http://schemas.microsoft.com/office/drawing/2014/main" id="{CC7114F2-44FA-8159-84C3-49792BA868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70077" y="4444433"/>
            <a:ext cx="914400" cy="914400"/>
          </a:xfrm>
          <a:prstGeom prst="rect">
            <a:avLst/>
          </a:prstGeom>
        </p:spPr>
      </p:pic>
      <p:pic>
        <p:nvPicPr>
          <p:cNvPr id="15" name="Picture 14">
            <a:extLst>
              <a:ext uri="{FF2B5EF4-FFF2-40B4-BE49-F238E27FC236}">
                <a16:creationId xmlns:a16="http://schemas.microsoft.com/office/drawing/2014/main" id="{BB5F0FAC-1441-83F6-4092-07E0D2CC3818}"/>
              </a:ext>
            </a:extLst>
          </p:cNvPr>
          <p:cNvPicPr>
            <a:picLocks noChangeAspect="1"/>
          </p:cNvPicPr>
          <p:nvPr/>
        </p:nvPicPr>
        <p:blipFill>
          <a:blip r:embed="rId12"/>
          <a:stretch>
            <a:fillRect/>
          </a:stretch>
        </p:blipFill>
        <p:spPr>
          <a:xfrm>
            <a:off x="2515567" y="1860775"/>
            <a:ext cx="966260" cy="562313"/>
          </a:xfrm>
          <a:prstGeom prst="rect">
            <a:avLst/>
          </a:prstGeom>
        </p:spPr>
      </p:pic>
      <p:sp>
        <p:nvSpPr>
          <p:cNvPr id="16" name="Oval 15">
            <a:extLst>
              <a:ext uri="{FF2B5EF4-FFF2-40B4-BE49-F238E27FC236}">
                <a16:creationId xmlns:a16="http://schemas.microsoft.com/office/drawing/2014/main" id="{7B6BE775-69E3-AB41-00E0-B6876A5E1D15}"/>
              </a:ext>
            </a:extLst>
          </p:cNvPr>
          <p:cNvSpPr/>
          <p:nvPr/>
        </p:nvSpPr>
        <p:spPr>
          <a:xfrm>
            <a:off x="3416674" y="1753704"/>
            <a:ext cx="3169920" cy="3246120"/>
          </a:xfrm>
          <a:prstGeom prst="ellipse">
            <a:avLst/>
          </a:prstGeom>
          <a:solidFill>
            <a:srgbClr val="0F375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panose="020F0502020204030204"/>
                <a:ea typeface="+mn-ea"/>
                <a:cs typeface="+mn-cs"/>
              </a:rPr>
              <a:t>Regulate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panose="020F0502020204030204"/>
                <a:ea typeface="+mn-ea"/>
                <a:cs typeface="+mn-cs"/>
              </a:rPr>
              <a:t>Securities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panose="020F0502020204030204"/>
                <a:ea typeface="+mn-ea"/>
                <a:cs typeface="+mn-cs"/>
              </a:rPr>
              <a:t>Activities </a:t>
            </a:r>
          </a:p>
        </p:txBody>
      </p:sp>
    </p:spTree>
    <p:extLst>
      <p:ext uri="{BB962C8B-B14F-4D97-AF65-F5344CB8AC3E}">
        <p14:creationId xmlns:p14="http://schemas.microsoft.com/office/powerpoint/2010/main" val="36045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49C7-0351-3B78-7689-41D4EF5E9F7D}"/>
              </a:ext>
            </a:extLst>
          </p:cNvPr>
          <p:cNvSpPr>
            <a:spLocks noGrp="1"/>
          </p:cNvSpPr>
          <p:nvPr>
            <p:ph type="title"/>
          </p:nvPr>
        </p:nvSpPr>
        <p:spPr/>
        <p:txBody>
          <a:bodyPr/>
          <a:lstStyle/>
          <a:p>
            <a:r>
              <a:rPr lang="en-US" dirty="0">
                <a:cs typeface="Arial"/>
              </a:rPr>
              <a:t>Capital Markets Authority's (CMA) Role</a:t>
            </a:r>
            <a:endParaRPr lang="en-US" dirty="0"/>
          </a:p>
        </p:txBody>
      </p:sp>
      <p:sp>
        <p:nvSpPr>
          <p:cNvPr id="3" name="Text Placeholder 2">
            <a:extLst>
              <a:ext uri="{FF2B5EF4-FFF2-40B4-BE49-F238E27FC236}">
                <a16:creationId xmlns:a16="http://schemas.microsoft.com/office/drawing/2014/main" id="{3E48D4C3-A4D0-DD6E-ED83-FA9B24AF92BF}"/>
              </a:ext>
            </a:extLst>
          </p:cNvPr>
          <p:cNvSpPr>
            <a:spLocks noGrp="1"/>
          </p:cNvSpPr>
          <p:nvPr>
            <p:ph type="body" sz="quarter" idx="10"/>
          </p:nvPr>
        </p:nvSpPr>
        <p:spPr/>
        <p:txBody>
          <a:bodyPr vert="horz" lIns="0" tIns="0" rIns="0" bIns="0" rtlCol="0" anchor="t">
            <a:normAutofit/>
          </a:bodyPr>
          <a:lstStyle/>
          <a:p>
            <a:r>
              <a:rPr lang="en-US" sz="2400" dirty="0">
                <a:cs typeface="Arial"/>
              </a:rPr>
              <a:t>CMA goals include:</a:t>
            </a:r>
          </a:p>
          <a:p>
            <a:endParaRPr lang="en-US" dirty="0">
              <a:cs typeface="Arial"/>
            </a:endParaRPr>
          </a:p>
          <a:p>
            <a:r>
              <a:rPr lang="en-US" dirty="0">
                <a:cs typeface="Arial"/>
              </a:rPr>
              <a:t>           Protecting Investors</a:t>
            </a:r>
          </a:p>
          <a:p>
            <a:endParaRPr lang="en-US" dirty="0">
              <a:cs typeface="Arial"/>
            </a:endParaRPr>
          </a:p>
          <a:p>
            <a:r>
              <a:rPr lang="en-US" dirty="0">
                <a:cs typeface="Arial"/>
              </a:rPr>
              <a:t>           Ensuring markets are fair, efficient and transparent; and</a:t>
            </a:r>
          </a:p>
          <a:p>
            <a:endParaRPr lang="en-US" dirty="0">
              <a:cs typeface="Arial"/>
            </a:endParaRPr>
          </a:p>
          <a:p>
            <a:r>
              <a:rPr lang="en-US" dirty="0">
                <a:cs typeface="Arial"/>
              </a:rPr>
              <a:t>           Avoiding systemic risks.</a:t>
            </a: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p:txBody>
      </p:sp>
      <p:pic>
        <p:nvPicPr>
          <p:cNvPr id="4" name="Graphic 3" descr="No sign outline">
            <a:extLst>
              <a:ext uri="{FF2B5EF4-FFF2-40B4-BE49-F238E27FC236}">
                <a16:creationId xmlns:a16="http://schemas.microsoft.com/office/drawing/2014/main" id="{E383C262-ABF0-1F8B-5BB3-B6FC61B5FA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4455" y="3975347"/>
            <a:ext cx="1306899" cy="1306693"/>
          </a:xfrm>
          <a:prstGeom prst="rect">
            <a:avLst/>
          </a:prstGeom>
        </p:spPr>
      </p:pic>
      <p:pic>
        <p:nvPicPr>
          <p:cNvPr id="6" name="Graphic 5" descr="Agriculture outline">
            <a:extLst>
              <a:ext uri="{FF2B5EF4-FFF2-40B4-BE49-F238E27FC236}">
                <a16:creationId xmlns:a16="http://schemas.microsoft.com/office/drawing/2014/main" id="{8EDA8142-C1A7-E6B8-7A17-22B3BE6072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0632" y="4109534"/>
            <a:ext cx="914544" cy="914400"/>
          </a:xfrm>
          <a:prstGeom prst="rect">
            <a:avLst/>
          </a:prstGeom>
        </p:spPr>
      </p:pic>
      <p:pic>
        <p:nvPicPr>
          <p:cNvPr id="7" name="Graphic 6" descr="Shield Tick outline">
            <a:extLst>
              <a:ext uri="{FF2B5EF4-FFF2-40B4-BE49-F238E27FC236}">
                <a16:creationId xmlns:a16="http://schemas.microsoft.com/office/drawing/2014/main" id="{2AFA38E1-4BDC-CC8D-E4AE-9509B3D6C6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2232" y="2021747"/>
            <a:ext cx="614589" cy="614492"/>
          </a:xfrm>
          <a:prstGeom prst="rect">
            <a:avLst/>
          </a:prstGeom>
        </p:spPr>
      </p:pic>
      <p:pic>
        <p:nvPicPr>
          <p:cNvPr id="8" name="Graphic 7" descr="Weights Uneven with solid fill">
            <a:extLst>
              <a:ext uri="{FF2B5EF4-FFF2-40B4-BE49-F238E27FC236}">
                <a16:creationId xmlns:a16="http://schemas.microsoft.com/office/drawing/2014/main" id="{54BA867D-E8D2-AF5F-AE8A-08A33C1B6F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1156" y="2610548"/>
            <a:ext cx="677642" cy="614492"/>
          </a:xfrm>
          <a:prstGeom prst="rect">
            <a:avLst/>
          </a:prstGeom>
        </p:spPr>
      </p:pic>
      <p:pic>
        <p:nvPicPr>
          <p:cNvPr id="9" name="Graphic 8" descr="Radioactive with solid fill">
            <a:extLst>
              <a:ext uri="{FF2B5EF4-FFF2-40B4-BE49-F238E27FC236}">
                <a16:creationId xmlns:a16="http://schemas.microsoft.com/office/drawing/2014/main" id="{3B690FAA-D88F-81B6-672F-85DCB9B838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2231" y="3181000"/>
            <a:ext cx="614589" cy="614492"/>
          </a:xfrm>
          <a:prstGeom prst="rect">
            <a:avLst/>
          </a:prstGeom>
        </p:spPr>
      </p:pic>
      <p:pic>
        <p:nvPicPr>
          <p:cNvPr id="10" name="Graphic 9" descr="Marketing with solid fill">
            <a:extLst>
              <a:ext uri="{FF2B5EF4-FFF2-40B4-BE49-F238E27FC236}">
                <a16:creationId xmlns:a16="http://schemas.microsoft.com/office/drawing/2014/main" id="{22945BF6-B761-B845-381B-D3901118683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66466" y="4296189"/>
            <a:ext cx="914544" cy="914400"/>
          </a:xfrm>
          <a:prstGeom prst="rect">
            <a:avLst/>
          </a:prstGeom>
        </p:spPr>
      </p:pic>
      <p:sp>
        <p:nvSpPr>
          <p:cNvPr id="11" name="Arrow: Right 10">
            <a:extLst>
              <a:ext uri="{FF2B5EF4-FFF2-40B4-BE49-F238E27FC236}">
                <a16:creationId xmlns:a16="http://schemas.microsoft.com/office/drawing/2014/main" id="{A80AD0B0-B033-B114-B626-164F23E85D6B}"/>
              </a:ext>
            </a:extLst>
          </p:cNvPr>
          <p:cNvSpPr/>
          <p:nvPr/>
        </p:nvSpPr>
        <p:spPr>
          <a:xfrm>
            <a:off x="4079099" y="4566734"/>
            <a:ext cx="1489178" cy="373310"/>
          </a:xfrm>
          <a:prstGeom prst="rightArrow">
            <a:avLst/>
          </a:prstGeom>
          <a:solidFill>
            <a:srgbClr val="7F7F7F"/>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93EAA930-0586-5316-91F5-87FB5B8E1036}"/>
              </a:ext>
            </a:extLst>
          </p:cNvPr>
          <p:cNvSpPr txBox="1"/>
          <p:nvPr/>
        </p:nvSpPr>
        <p:spPr>
          <a:xfrm>
            <a:off x="5719449" y="5210589"/>
            <a:ext cx="1489178" cy="766533"/>
          </a:xfrm>
          <a:prstGeom prst="rect">
            <a:avLst/>
          </a:prstGeom>
          <a:noFill/>
        </p:spPr>
        <p:txBody>
          <a:bodyPr wrap="square" tIns="90000" bIns="90000" rtlCol="0" anchor="t">
            <a:spAutoFit/>
          </a:bodyPr>
          <a:lstStyle/>
          <a:p>
            <a:pPr algn="ctr"/>
            <a:r>
              <a:rPr lang="en-US" sz="1200" dirty="0">
                <a:cs typeface="Arial"/>
              </a:rPr>
              <a:t>Prevent</a:t>
            </a:r>
          </a:p>
          <a:p>
            <a:pPr algn="ctr"/>
            <a:r>
              <a:rPr lang="en-US" sz="1200" dirty="0">
                <a:cs typeface="Arial"/>
              </a:rPr>
              <a:t>“Greenwashing”</a:t>
            </a:r>
          </a:p>
          <a:p>
            <a:pPr algn="ctr"/>
            <a:endParaRPr lang="en-US" sz="1400" dirty="0">
              <a:solidFill>
                <a:srgbClr val="000000"/>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6664483E-89CD-F8C2-05AF-C2A14D36B0ED}"/>
              </a:ext>
            </a:extLst>
          </p:cNvPr>
          <p:cNvSpPr txBox="1"/>
          <p:nvPr/>
        </p:nvSpPr>
        <p:spPr>
          <a:xfrm>
            <a:off x="2759533" y="5224337"/>
            <a:ext cx="1489178" cy="766533"/>
          </a:xfrm>
          <a:prstGeom prst="rect">
            <a:avLst/>
          </a:prstGeom>
          <a:noFill/>
        </p:spPr>
        <p:txBody>
          <a:bodyPr wrap="square" tIns="90000" bIns="90000" rtlCol="0" anchor="t">
            <a:spAutoFit/>
          </a:bodyPr>
          <a:lstStyle/>
          <a:p>
            <a:pPr algn="ctr"/>
            <a:r>
              <a:rPr lang="en-US" sz="1200" dirty="0">
                <a:cs typeface="Arial"/>
              </a:rPr>
              <a:t>Monitor disclosures </a:t>
            </a:r>
          </a:p>
          <a:p>
            <a:pPr algn="ctr"/>
            <a:endParaRPr 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842445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D17DDF-5E84-70CF-50B3-41AAD9968FCE}"/>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B54E05AF-E97F-998B-F091-D5027E5D188C}"/>
              </a:ext>
            </a:extLst>
          </p:cNvPr>
          <p:cNvSpPr txBox="1">
            <a:spLocks/>
          </p:cNvSpPr>
          <p:nvPr/>
        </p:nvSpPr>
        <p:spPr>
          <a:xfrm>
            <a:off x="468756" y="164191"/>
            <a:ext cx="8992800" cy="831600"/>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400" b="1" kern="1200">
                <a:solidFill>
                  <a:srgbClr val="002060"/>
                </a:solidFill>
                <a:latin typeface="+mj-lt"/>
                <a:ea typeface="+mj-ea"/>
                <a:cs typeface="+mj-cs"/>
              </a:defRPr>
            </a:lvl1pPr>
          </a:lstStyle>
          <a:p>
            <a:r>
              <a:rPr lang="en-US" dirty="0">
                <a:cs typeface="Arial"/>
              </a:rPr>
              <a:t>Capital Markets Authority's (CMA) Role</a:t>
            </a:r>
            <a:endParaRPr lang="en-US" dirty="0"/>
          </a:p>
        </p:txBody>
      </p:sp>
      <p:sp>
        <p:nvSpPr>
          <p:cNvPr id="8" name="Rectangle 7">
            <a:extLst>
              <a:ext uri="{FF2B5EF4-FFF2-40B4-BE49-F238E27FC236}">
                <a16:creationId xmlns:a16="http://schemas.microsoft.com/office/drawing/2014/main" id="{8D27ED3A-F249-C552-4828-17DF0E47D194}"/>
              </a:ext>
            </a:extLst>
          </p:cNvPr>
          <p:cNvSpPr/>
          <p:nvPr/>
        </p:nvSpPr>
        <p:spPr>
          <a:xfrm>
            <a:off x="458284" y="2079932"/>
            <a:ext cx="2613913" cy="393361"/>
          </a:xfrm>
          <a:prstGeom prst="rect">
            <a:avLst/>
          </a:prstGeom>
          <a:solidFill>
            <a:schemeClr val="accent6">
              <a:lumMod val="20000"/>
              <a:lumOff val="8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200" dirty="0">
                <a:solidFill>
                  <a:srgbClr val="000000"/>
                </a:solidFill>
                <a:latin typeface="Arial"/>
                <a:cs typeface="Arial"/>
              </a:rPr>
              <a:t>Requirements on Sustainability Reporting (voluntary)</a:t>
            </a:r>
            <a:endParaRPr lang="en-US" sz="1200" dirty="0">
              <a:solidFill>
                <a:srgbClr val="000000"/>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9609B2FA-CD6E-CE1D-053E-996F3C72AFD8}"/>
              </a:ext>
            </a:extLst>
          </p:cNvPr>
          <p:cNvSpPr/>
          <p:nvPr/>
        </p:nvSpPr>
        <p:spPr>
          <a:xfrm>
            <a:off x="467578" y="2985882"/>
            <a:ext cx="2613913" cy="393361"/>
          </a:xfrm>
          <a:prstGeom prst="rect">
            <a:avLst/>
          </a:prstGeom>
          <a:solidFill>
            <a:schemeClr val="accent6">
              <a:lumMod val="20000"/>
              <a:lumOff val="8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r>
              <a:rPr lang="en-US" sz="1200" dirty="0">
                <a:solidFill>
                  <a:srgbClr val="000000"/>
                </a:solidFill>
                <a:latin typeface="Arial"/>
                <a:cs typeface="Arial"/>
              </a:rPr>
              <a:t>Governance Requirements  </a:t>
            </a:r>
            <a:endParaRPr lang="en-US" sz="1600" dirty="0"/>
          </a:p>
        </p:txBody>
      </p:sp>
      <p:sp>
        <p:nvSpPr>
          <p:cNvPr id="10" name="Rectangle 9">
            <a:extLst>
              <a:ext uri="{FF2B5EF4-FFF2-40B4-BE49-F238E27FC236}">
                <a16:creationId xmlns:a16="http://schemas.microsoft.com/office/drawing/2014/main" id="{E83D36D8-B887-2AC5-4543-630139D267C0}"/>
              </a:ext>
            </a:extLst>
          </p:cNvPr>
          <p:cNvSpPr/>
          <p:nvPr/>
        </p:nvSpPr>
        <p:spPr>
          <a:xfrm>
            <a:off x="458092" y="3891831"/>
            <a:ext cx="2613913" cy="393361"/>
          </a:xfrm>
          <a:prstGeom prst="rect">
            <a:avLst/>
          </a:prstGeom>
          <a:solidFill>
            <a:schemeClr val="accent6">
              <a:lumMod val="20000"/>
              <a:lumOff val="8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r>
              <a:rPr lang="en-US" sz="1200" dirty="0">
                <a:solidFill>
                  <a:srgbClr val="000000"/>
                </a:solidFill>
                <a:cs typeface="Arial"/>
              </a:rPr>
              <a:t>Mutual Funds Requirements </a:t>
            </a:r>
          </a:p>
        </p:txBody>
      </p:sp>
      <p:sp>
        <p:nvSpPr>
          <p:cNvPr id="11" name="Rectangle 10">
            <a:extLst>
              <a:ext uri="{FF2B5EF4-FFF2-40B4-BE49-F238E27FC236}">
                <a16:creationId xmlns:a16="http://schemas.microsoft.com/office/drawing/2014/main" id="{A343026F-3F6B-950B-DDC1-93A70CEE3732}"/>
              </a:ext>
            </a:extLst>
          </p:cNvPr>
          <p:cNvSpPr/>
          <p:nvPr/>
        </p:nvSpPr>
        <p:spPr>
          <a:xfrm>
            <a:off x="457996" y="4858803"/>
            <a:ext cx="2613913" cy="393361"/>
          </a:xfrm>
          <a:prstGeom prst="rect">
            <a:avLst/>
          </a:prstGeom>
          <a:solidFill>
            <a:schemeClr val="accent6">
              <a:lumMod val="20000"/>
              <a:lumOff val="8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r>
              <a:rPr lang="en-US" sz="1200" dirty="0">
                <a:solidFill>
                  <a:srgbClr val="000000"/>
                </a:solidFill>
                <a:cs typeface="Arial"/>
              </a:rPr>
              <a:t>Green Bonds Requirements </a:t>
            </a:r>
            <a:endParaRPr lang="en-US" dirty="0"/>
          </a:p>
        </p:txBody>
      </p:sp>
      <p:sp>
        <p:nvSpPr>
          <p:cNvPr id="12" name="Rectangle 11">
            <a:extLst>
              <a:ext uri="{FF2B5EF4-FFF2-40B4-BE49-F238E27FC236}">
                <a16:creationId xmlns:a16="http://schemas.microsoft.com/office/drawing/2014/main" id="{3BDE840D-5270-AA1D-5B2F-15589C1B6989}"/>
              </a:ext>
            </a:extLst>
          </p:cNvPr>
          <p:cNvSpPr/>
          <p:nvPr/>
        </p:nvSpPr>
        <p:spPr>
          <a:xfrm>
            <a:off x="3258408" y="2077290"/>
            <a:ext cx="6191340" cy="402750"/>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lang="en-US" sz="1400" dirty="0">
                <a:solidFill>
                  <a:srgbClr val="000000"/>
                </a:solidFill>
                <a:latin typeface="Arial"/>
                <a:cs typeface="Arial"/>
              </a:rPr>
              <a:t>Listed Companies</a:t>
            </a:r>
            <a:endParaRPr lang="en-US" sz="1400" dirty="0">
              <a:solidFill>
                <a:srgbClr val="000000"/>
              </a:solidFill>
              <a:latin typeface="Arial" pitchFamily="34" charset="0"/>
              <a:cs typeface="Arial" pitchFamily="34" charset="0"/>
            </a:endParaRPr>
          </a:p>
        </p:txBody>
      </p:sp>
      <p:sp>
        <p:nvSpPr>
          <p:cNvPr id="13" name="Rectangle 12">
            <a:extLst>
              <a:ext uri="{FF2B5EF4-FFF2-40B4-BE49-F238E27FC236}">
                <a16:creationId xmlns:a16="http://schemas.microsoft.com/office/drawing/2014/main" id="{FA0BCE21-AE83-68D7-D20E-3A1E32AE4038}"/>
              </a:ext>
            </a:extLst>
          </p:cNvPr>
          <p:cNvSpPr/>
          <p:nvPr/>
        </p:nvSpPr>
        <p:spPr>
          <a:xfrm>
            <a:off x="3257870" y="2983240"/>
            <a:ext cx="6191340" cy="402750"/>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r>
              <a:rPr lang="en-US" sz="1400" dirty="0">
                <a:solidFill>
                  <a:srgbClr val="000000"/>
                </a:solidFill>
                <a:latin typeface="Arial"/>
                <a:cs typeface="Arial"/>
              </a:rPr>
              <a:t>Listed companies + Licensed Companies</a:t>
            </a:r>
            <a:endParaRPr lang="en-US" sz="1400" dirty="0">
              <a:solidFill>
                <a:srgbClr val="000000"/>
              </a:solidFill>
              <a:latin typeface="Arial" pitchFamily="34" charset="0"/>
              <a:cs typeface="Arial" pitchFamily="34" charset="0"/>
            </a:endParaRPr>
          </a:p>
        </p:txBody>
      </p:sp>
      <p:sp>
        <p:nvSpPr>
          <p:cNvPr id="14" name="Rectangle 13">
            <a:extLst>
              <a:ext uri="{FF2B5EF4-FFF2-40B4-BE49-F238E27FC236}">
                <a16:creationId xmlns:a16="http://schemas.microsoft.com/office/drawing/2014/main" id="{4FD2C3E1-8835-EACD-C742-04148A4E0351}"/>
              </a:ext>
            </a:extLst>
          </p:cNvPr>
          <p:cNvSpPr/>
          <p:nvPr/>
        </p:nvSpPr>
        <p:spPr>
          <a:xfrm>
            <a:off x="3266722" y="3893884"/>
            <a:ext cx="6191340" cy="402750"/>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r>
              <a:rPr lang="en-US" sz="1400" dirty="0">
                <a:solidFill>
                  <a:srgbClr val="000000"/>
                </a:solidFill>
                <a:latin typeface="Arial"/>
                <a:cs typeface="Arial"/>
              </a:rPr>
              <a:t>Products </a:t>
            </a:r>
          </a:p>
        </p:txBody>
      </p:sp>
      <p:sp>
        <p:nvSpPr>
          <p:cNvPr id="15" name="Rectangle 14">
            <a:extLst>
              <a:ext uri="{FF2B5EF4-FFF2-40B4-BE49-F238E27FC236}">
                <a16:creationId xmlns:a16="http://schemas.microsoft.com/office/drawing/2014/main" id="{CC7AFA9E-2D21-0A63-0642-6E1D16CAEBC7}"/>
              </a:ext>
            </a:extLst>
          </p:cNvPr>
          <p:cNvSpPr/>
          <p:nvPr/>
        </p:nvSpPr>
        <p:spPr>
          <a:xfrm>
            <a:off x="3270878" y="4856163"/>
            <a:ext cx="6191340" cy="402750"/>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90000" rtlCol="0" anchor="ctr" anchorCtr="0"/>
          <a:lstStyle/>
          <a:p>
            <a:r>
              <a:rPr lang="en-US" sz="1400" dirty="0">
                <a:solidFill>
                  <a:srgbClr val="000000"/>
                </a:solidFill>
                <a:latin typeface="Arial"/>
                <a:cs typeface="Arial"/>
              </a:rPr>
              <a:t>Products </a:t>
            </a:r>
          </a:p>
        </p:txBody>
      </p:sp>
      <p:sp>
        <p:nvSpPr>
          <p:cNvPr id="16" name="TextBox 15">
            <a:extLst>
              <a:ext uri="{FF2B5EF4-FFF2-40B4-BE49-F238E27FC236}">
                <a16:creationId xmlns:a16="http://schemas.microsoft.com/office/drawing/2014/main" id="{522BAE9A-177F-1E0D-B7E9-CA06F594F463}"/>
              </a:ext>
            </a:extLst>
          </p:cNvPr>
          <p:cNvSpPr txBox="1"/>
          <p:nvPr/>
        </p:nvSpPr>
        <p:spPr>
          <a:xfrm>
            <a:off x="450627" y="1513830"/>
            <a:ext cx="2619277" cy="401340"/>
          </a:xfrm>
          <a:prstGeom prst="rect">
            <a:avLst/>
          </a:prstGeom>
          <a:noFill/>
        </p:spPr>
        <p:txBody>
          <a:bodyPr rot="0" spcFirstLastPara="0" vertOverflow="overflow" horzOverflow="overflow" vert="horz" wrap="square" lIns="91440" tIns="90000" rIns="91440" bIns="90000" numCol="1" spcCol="0" rtlCol="0" fromWordArt="0" anchor="t" anchorCtr="0" forceAA="0" compatLnSpc="1">
            <a:prstTxWarp prst="textNoShape">
              <a:avLst/>
            </a:prstTxWarp>
            <a:spAutoFit/>
          </a:bodyPr>
          <a:lstStyle/>
          <a:p>
            <a:pPr algn="l"/>
            <a:r>
              <a:rPr lang="en-US" sz="1400" b="1" dirty="0">
                <a:solidFill>
                  <a:srgbClr val="000000"/>
                </a:solidFill>
                <a:latin typeface="Arial"/>
                <a:cs typeface="Arial"/>
              </a:rPr>
              <a:t>Requirements</a:t>
            </a:r>
            <a:endParaRPr lang="en-US" sz="1400" b="1" dirty="0">
              <a:solidFill>
                <a:srgbClr val="000000"/>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410B3217-31F1-A41D-7777-99B68B5C667A}"/>
              </a:ext>
            </a:extLst>
          </p:cNvPr>
          <p:cNvSpPr txBox="1"/>
          <p:nvPr/>
        </p:nvSpPr>
        <p:spPr>
          <a:xfrm>
            <a:off x="3182899" y="1513830"/>
            <a:ext cx="2619277" cy="401340"/>
          </a:xfrm>
          <a:prstGeom prst="rect">
            <a:avLst/>
          </a:prstGeom>
          <a:noFill/>
        </p:spPr>
        <p:txBody>
          <a:bodyPr rot="0" spcFirstLastPara="0" vertOverflow="overflow" horzOverflow="overflow" vert="horz" wrap="square" lIns="91440" tIns="90000" rIns="91440" bIns="90000" numCol="1" spcCol="0" rtlCol="0" fromWordArt="0" anchor="t" anchorCtr="0" forceAA="0" compatLnSpc="1">
            <a:prstTxWarp prst="textNoShape">
              <a:avLst/>
            </a:prstTxWarp>
            <a:spAutoFit/>
          </a:bodyPr>
          <a:lstStyle/>
          <a:p>
            <a:r>
              <a:rPr lang="en-US" sz="1400" b="1" dirty="0">
                <a:solidFill>
                  <a:srgbClr val="000000"/>
                </a:solidFill>
                <a:latin typeface="Arial"/>
                <a:cs typeface="Arial"/>
              </a:rPr>
              <a:t>Impacted Parties</a:t>
            </a:r>
            <a:endParaRPr lang="en-US" dirty="0"/>
          </a:p>
        </p:txBody>
      </p:sp>
    </p:spTree>
    <p:extLst>
      <p:ext uri="{BB962C8B-B14F-4D97-AF65-F5344CB8AC3E}">
        <p14:creationId xmlns:p14="http://schemas.microsoft.com/office/powerpoint/2010/main" val="1086729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0463-6A50-766F-D967-402E6B0DB09D}"/>
              </a:ext>
            </a:extLst>
          </p:cNvPr>
          <p:cNvSpPr>
            <a:spLocks noGrp="1"/>
          </p:cNvSpPr>
          <p:nvPr>
            <p:ph type="title"/>
          </p:nvPr>
        </p:nvSpPr>
        <p:spPr/>
        <p:txBody>
          <a:bodyPr/>
          <a:lstStyle/>
          <a:p>
            <a:r>
              <a:rPr lang="en-US" dirty="0">
                <a:cs typeface="Arial"/>
              </a:rPr>
              <a:t>Recent Observations: Kuwaiti Market </a:t>
            </a:r>
            <a:endParaRPr lang="en-US" dirty="0"/>
          </a:p>
        </p:txBody>
      </p:sp>
      <p:graphicFrame>
        <p:nvGraphicFramePr>
          <p:cNvPr id="6" name="Chart 5">
            <a:extLst>
              <a:ext uri="{FF2B5EF4-FFF2-40B4-BE49-F238E27FC236}">
                <a16:creationId xmlns:a16="http://schemas.microsoft.com/office/drawing/2014/main" id="{93C85666-1FB2-44A8-FD0E-5E891307202C}"/>
              </a:ext>
            </a:extLst>
          </p:cNvPr>
          <p:cNvGraphicFramePr/>
          <p:nvPr>
            <p:extLst>
              <p:ext uri="{D42A27DB-BD31-4B8C-83A1-F6EECF244321}">
                <p14:modId xmlns:p14="http://schemas.microsoft.com/office/powerpoint/2010/main" val="487282082"/>
              </p:ext>
            </p:extLst>
          </p:nvPr>
        </p:nvGraphicFramePr>
        <p:xfrm>
          <a:off x="1651000" y="1227666"/>
          <a:ext cx="6604000" cy="4402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951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6985-DF6C-E6DD-76FA-3DA42F0E741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6C67F49-FD08-CE8D-A2DF-341520218D59}"/>
              </a:ext>
            </a:extLst>
          </p:cNvPr>
          <p:cNvSpPr>
            <a:spLocks noGrp="1"/>
          </p:cNvSpPr>
          <p:nvPr>
            <p:ph type="body" sz="quarter" idx="10"/>
          </p:nvPr>
        </p:nvSpPr>
        <p:spPr/>
        <p:txBody>
          <a:bodyPr vert="horz" lIns="0" tIns="0" rIns="0" bIns="0" rtlCol="0" anchor="t">
            <a:normAutofit/>
          </a:bodyPr>
          <a:lstStyle/>
          <a:p>
            <a:r>
              <a:rPr lang="en-US" sz="4400" dirty="0">
                <a:cs typeface="Arial"/>
              </a:rPr>
              <a:t>Thank You!</a:t>
            </a:r>
          </a:p>
          <a:p>
            <a:endParaRPr lang="en-US" dirty="0">
              <a:cs typeface="Arial"/>
            </a:endParaRPr>
          </a:p>
          <a:p>
            <a:endParaRPr lang="en-US" dirty="0">
              <a:cs typeface="Arial"/>
            </a:endParaRPr>
          </a:p>
          <a:p>
            <a:endParaRPr lang="en-US">
              <a:cs typeface="Arial"/>
            </a:endParaRPr>
          </a:p>
          <a:p>
            <a:pPr algn="ctr"/>
            <a:r>
              <a:rPr lang="en-US" sz="8000" dirty="0">
                <a:solidFill>
                  <a:srgbClr val="B0883C"/>
                </a:solidFill>
                <a:cs typeface="Arial"/>
              </a:rPr>
              <a:t>Q&amp;A (10 minutes)</a:t>
            </a:r>
          </a:p>
        </p:txBody>
      </p:sp>
    </p:spTree>
    <p:extLst>
      <p:ext uri="{BB962C8B-B14F-4D97-AF65-F5344CB8AC3E}">
        <p14:creationId xmlns:p14="http://schemas.microsoft.com/office/powerpoint/2010/main" val="332558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D96EE26-9D42-FAA0-663F-3E76AED2A3F8}"/>
              </a:ext>
            </a:extLst>
          </p:cNvPr>
          <p:cNvPicPr>
            <a:picLocks noChangeAspect="1"/>
          </p:cNvPicPr>
          <p:nvPr/>
        </p:nvPicPr>
        <p:blipFill>
          <a:blip r:embed="rId2"/>
          <a:stretch>
            <a:fillRect/>
          </a:stretch>
        </p:blipFill>
        <p:spPr>
          <a:xfrm>
            <a:off x="1607560" y="2444147"/>
            <a:ext cx="1611718" cy="2291377"/>
          </a:xfrm>
          <a:prstGeom prst="rect">
            <a:avLst/>
          </a:prstGeom>
          <a:ln w="9525">
            <a:solidFill>
              <a:schemeClr val="tx1"/>
            </a:solidFill>
          </a:ln>
        </p:spPr>
      </p:pic>
      <p:pic>
        <p:nvPicPr>
          <p:cNvPr id="11" name="Picture 10">
            <a:extLst>
              <a:ext uri="{FF2B5EF4-FFF2-40B4-BE49-F238E27FC236}">
                <a16:creationId xmlns:a16="http://schemas.microsoft.com/office/drawing/2014/main" id="{A588038A-2DBC-FC7B-1829-66FF191BD79A}"/>
              </a:ext>
            </a:extLst>
          </p:cNvPr>
          <p:cNvPicPr>
            <a:picLocks noChangeAspect="1"/>
          </p:cNvPicPr>
          <p:nvPr/>
        </p:nvPicPr>
        <p:blipFill>
          <a:blip r:embed="rId3"/>
          <a:stretch>
            <a:fillRect/>
          </a:stretch>
        </p:blipFill>
        <p:spPr>
          <a:xfrm>
            <a:off x="2039512" y="2019682"/>
            <a:ext cx="1605047" cy="2270675"/>
          </a:xfrm>
          <a:prstGeom prst="rect">
            <a:avLst/>
          </a:prstGeom>
          <a:ln w="9525">
            <a:solidFill>
              <a:schemeClr val="tx1"/>
            </a:solidFill>
          </a:ln>
        </p:spPr>
      </p:pic>
      <p:pic>
        <p:nvPicPr>
          <p:cNvPr id="9" name="Picture 8">
            <a:extLst>
              <a:ext uri="{FF2B5EF4-FFF2-40B4-BE49-F238E27FC236}">
                <a16:creationId xmlns:a16="http://schemas.microsoft.com/office/drawing/2014/main" id="{DF2AEE79-682B-01FF-4B3A-33406D5F3C6F}"/>
              </a:ext>
            </a:extLst>
          </p:cNvPr>
          <p:cNvPicPr>
            <a:picLocks noChangeAspect="1"/>
          </p:cNvPicPr>
          <p:nvPr/>
        </p:nvPicPr>
        <p:blipFill>
          <a:blip r:embed="rId4"/>
          <a:stretch>
            <a:fillRect/>
          </a:stretch>
        </p:blipFill>
        <p:spPr>
          <a:xfrm>
            <a:off x="2483621" y="1695941"/>
            <a:ext cx="1592890" cy="2242387"/>
          </a:xfrm>
          <a:prstGeom prst="rect">
            <a:avLst/>
          </a:prstGeom>
          <a:ln w="9525">
            <a:solidFill>
              <a:schemeClr val="tx1"/>
            </a:solidFill>
          </a:ln>
        </p:spPr>
      </p:pic>
      <p:sp>
        <p:nvSpPr>
          <p:cNvPr id="2" name="Title 1">
            <a:extLst>
              <a:ext uri="{FF2B5EF4-FFF2-40B4-BE49-F238E27FC236}">
                <a16:creationId xmlns:a16="http://schemas.microsoft.com/office/drawing/2014/main" id="{70ADFCE4-1F29-8DBB-3C89-4298EC58B8A5}"/>
              </a:ext>
            </a:extLst>
          </p:cNvPr>
          <p:cNvSpPr>
            <a:spLocks noGrp="1"/>
          </p:cNvSpPr>
          <p:nvPr>
            <p:ph type="title"/>
          </p:nvPr>
        </p:nvSpPr>
        <p:spPr/>
        <p:txBody>
          <a:bodyPr/>
          <a:lstStyle/>
          <a:p>
            <a:r>
              <a:rPr lang="en-US" dirty="0"/>
              <a:t>But First: Ethics</a:t>
            </a:r>
          </a:p>
        </p:txBody>
      </p:sp>
      <p:pic>
        <p:nvPicPr>
          <p:cNvPr id="7" name="Picture 6">
            <a:extLst>
              <a:ext uri="{FF2B5EF4-FFF2-40B4-BE49-F238E27FC236}">
                <a16:creationId xmlns:a16="http://schemas.microsoft.com/office/drawing/2014/main" id="{B7ED4923-0A1C-5753-FA76-7FC71D19C11E}"/>
              </a:ext>
            </a:extLst>
          </p:cNvPr>
          <p:cNvPicPr>
            <a:picLocks noChangeAspect="1"/>
          </p:cNvPicPr>
          <p:nvPr/>
        </p:nvPicPr>
        <p:blipFill>
          <a:blip r:embed="rId5"/>
          <a:stretch>
            <a:fillRect/>
          </a:stretch>
        </p:blipFill>
        <p:spPr>
          <a:xfrm>
            <a:off x="3011729" y="1393942"/>
            <a:ext cx="1592891" cy="2266548"/>
          </a:xfrm>
          <a:prstGeom prst="rect">
            <a:avLst/>
          </a:prstGeom>
          <a:ln w="9525">
            <a:solidFill>
              <a:schemeClr val="tx1"/>
            </a:solidFill>
          </a:ln>
        </p:spPr>
      </p:pic>
      <p:pic>
        <p:nvPicPr>
          <p:cNvPr id="17" name="Picture 16">
            <a:extLst>
              <a:ext uri="{FF2B5EF4-FFF2-40B4-BE49-F238E27FC236}">
                <a16:creationId xmlns:a16="http://schemas.microsoft.com/office/drawing/2014/main" id="{CC376823-0882-68A9-EA48-97998A4A1B5E}"/>
              </a:ext>
            </a:extLst>
          </p:cNvPr>
          <p:cNvPicPr>
            <a:picLocks noChangeAspect="1"/>
          </p:cNvPicPr>
          <p:nvPr/>
        </p:nvPicPr>
        <p:blipFill>
          <a:blip r:embed="rId6"/>
          <a:stretch>
            <a:fillRect/>
          </a:stretch>
        </p:blipFill>
        <p:spPr>
          <a:xfrm>
            <a:off x="5609837" y="5117099"/>
            <a:ext cx="689677" cy="670892"/>
          </a:xfrm>
          <a:prstGeom prst="rect">
            <a:avLst/>
          </a:prstGeom>
        </p:spPr>
      </p:pic>
      <p:sp>
        <p:nvSpPr>
          <p:cNvPr id="19" name="TextBox 18">
            <a:extLst>
              <a:ext uri="{FF2B5EF4-FFF2-40B4-BE49-F238E27FC236}">
                <a16:creationId xmlns:a16="http://schemas.microsoft.com/office/drawing/2014/main" id="{63F0E413-E233-B788-4C54-13BD03B0F0A6}"/>
              </a:ext>
            </a:extLst>
          </p:cNvPr>
          <p:cNvSpPr txBox="1"/>
          <p:nvPr/>
        </p:nvSpPr>
        <p:spPr>
          <a:xfrm>
            <a:off x="5465956" y="1591461"/>
            <a:ext cx="3893834" cy="3046988"/>
          </a:xfrm>
          <a:prstGeom prst="rect">
            <a:avLst/>
          </a:prstGeom>
          <a:noFill/>
        </p:spPr>
        <p:txBody>
          <a:bodyPr wrap="square">
            <a:spAutoFit/>
          </a:bodyPr>
          <a:lstStyle/>
          <a:p>
            <a:pPr marL="285750" indent="-285750">
              <a:buFont typeface="Arial" panose="020B0604020202020204" pitchFamily="34" charset="0"/>
              <a:buChar char="•"/>
            </a:pPr>
            <a:r>
              <a:rPr lang="en-US" sz="1600" dirty="0"/>
              <a:t>Integrity and Conflicts of Interest</a:t>
            </a:r>
          </a:p>
          <a:p>
            <a:endParaRPr lang="en-US" sz="1600" dirty="0"/>
          </a:p>
          <a:p>
            <a:pPr marL="285750" indent="-285750">
              <a:buFont typeface="Arial" panose="020B0604020202020204" pitchFamily="34" charset="0"/>
              <a:buChar char="•"/>
            </a:pPr>
            <a:r>
              <a:rPr lang="en-US" sz="1600" dirty="0"/>
              <a:t>Transparency and Professional Confidentiality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Work Duties and Ethics</a:t>
            </a:r>
          </a:p>
          <a:p>
            <a:endParaRPr lang="en-US" sz="1600" dirty="0"/>
          </a:p>
          <a:p>
            <a:pPr marL="285750" indent="-285750">
              <a:buFont typeface="Arial" panose="020B0604020202020204" pitchFamily="34" charset="0"/>
              <a:buChar char="•"/>
            </a:pPr>
            <a:r>
              <a:rPr lang="en-US" sz="1600" dirty="0"/>
              <a:t>Liability and Accountability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Effectiveness</a:t>
            </a:r>
          </a:p>
          <a:p>
            <a:endParaRPr lang="en-US" sz="1600" dirty="0"/>
          </a:p>
          <a:p>
            <a:pPr marL="285750" indent="-285750">
              <a:buFont typeface="Arial" panose="020B0604020202020204" pitchFamily="34" charset="0"/>
              <a:buChar char="•"/>
            </a:pPr>
            <a:r>
              <a:rPr lang="en-US" sz="1600" dirty="0"/>
              <a:t>Acknowledgment and Undertaking</a:t>
            </a:r>
          </a:p>
        </p:txBody>
      </p:sp>
      <p:sp>
        <p:nvSpPr>
          <p:cNvPr id="20" name="Right Brace 19">
            <a:extLst>
              <a:ext uri="{FF2B5EF4-FFF2-40B4-BE49-F238E27FC236}">
                <a16:creationId xmlns:a16="http://schemas.microsoft.com/office/drawing/2014/main" id="{97DD5F74-8FA0-AB66-E936-9F305C637D5A}"/>
              </a:ext>
            </a:extLst>
          </p:cNvPr>
          <p:cNvSpPr/>
          <p:nvPr/>
        </p:nvSpPr>
        <p:spPr>
          <a:xfrm>
            <a:off x="4736018" y="1393943"/>
            <a:ext cx="323935" cy="3383080"/>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6FB69163-111E-F50B-13AD-7AE23C90E742}"/>
              </a:ext>
            </a:extLst>
          </p:cNvPr>
          <p:cNvCxnSpPr/>
          <p:nvPr/>
        </p:nvCxnSpPr>
        <p:spPr>
          <a:xfrm>
            <a:off x="4338274" y="5445396"/>
            <a:ext cx="1041514" cy="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DC771AD-4FB5-F39B-EF6B-E54885D46DA6}"/>
              </a:ext>
            </a:extLst>
          </p:cNvPr>
          <p:cNvSpPr txBox="1"/>
          <p:nvPr/>
        </p:nvSpPr>
        <p:spPr>
          <a:xfrm>
            <a:off x="2775263" y="4957680"/>
            <a:ext cx="1563011" cy="1012755"/>
          </a:xfrm>
          <a:prstGeom prst="rect">
            <a:avLst/>
          </a:prstGeom>
          <a:noFill/>
        </p:spPr>
        <p:txBody>
          <a:bodyPr wrap="square" tIns="90000" bIns="90000" rtlCol="0" anchor="t">
            <a:spAutoFit/>
          </a:bodyPr>
          <a:lstStyle/>
          <a:p>
            <a:pPr algn="just"/>
            <a:r>
              <a:rPr lang="en-US" sz="1400" dirty="0">
                <a:solidFill>
                  <a:srgbClr val="B0883C"/>
                </a:solidFill>
                <a:latin typeface="Arial" pitchFamily="34" charset="0"/>
                <a:cs typeface="Arial" pitchFamily="34" charset="0"/>
              </a:rPr>
              <a:t>Scan this!</a:t>
            </a:r>
          </a:p>
          <a:p>
            <a:pPr marL="285750" indent="-285750" algn="just">
              <a:buFont typeface="Arial" panose="020B0604020202020204" pitchFamily="34" charset="0"/>
              <a:buChar char="•"/>
            </a:pPr>
            <a:r>
              <a:rPr lang="en-US" sz="800" dirty="0">
                <a:solidFill>
                  <a:srgbClr val="000000"/>
                </a:solidFill>
                <a:latin typeface="Arial" pitchFamily="34" charset="0"/>
                <a:cs typeface="Arial" pitchFamily="34" charset="0"/>
              </a:rPr>
              <a:t>Code of Ethics for CMA Commissioners. </a:t>
            </a:r>
          </a:p>
          <a:p>
            <a:pPr marL="285750" indent="-285750" algn="just">
              <a:buFont typeface="Arial" panose="020B0604020202020204" pitchFamily="34" charset="0"/>
              <a:buChar char="•"/>
            </a:pPr>
            <a:r>
              <a:rPr lang="en-US" sz="800" dirty="0">
                <a:solidFill>
                  <a:srgbClr val="000000"/>
                </a:solidFill>
                <a:latin typeface="Arial" pitchFamily="34" charset="0"/>
                <a:cs typeface="Arial" pitchFamily="34" charset="0"/>
              </a:rPr>
              <a:t>Charter of Code of Ethics for CMA Employees. </a:t>
            </a:r>
          </a:p>
        </p:txBody>
      </p:sp>
    </p:spTree>
    <p:extLst>
      <p:ext uri="{BB962C8B-B14F-4D97-AF65-F5344CB8AC3E}">
        <p14:creationId xmlns:p14="http://schemas.microsoft.com/office/powerpoint/2010/main" val="198673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C38A829-8457-D5BF-6AAC-8A3CCB5F0C0E}"/>
              </a:ext>
            </a:extLst>
          </p:cNvPr>
          <p:cNvSpPr txBox="1"/>
          <p:nvPr/>
        </p:nvSpPr>
        <p:spPr>
          <a:xfrm>
            <a:off x="273113" y="5131232"/>
            <a:ext cx="3068781" cy="612645"/>
          </a:xfrm>
          <a:prstGeom prst="rect">
            <a:avLst/>
          </a:prstGeom>
          <a:solidFill>
            <a:schemeClr val="bg1"/>
          </a:solidFill>
          <a:ln w="19050">
            <a:solidFill>
              <a:schemeClr val="tx1"/>
            </a:solidFill>
            <a:prstDash val="sysDash"/>
          </a:ln>
        </p:spPr>
        <p:txBody>
          <a:bodyPr wrap="square" lIns="91440" tIns="90000" rIns="91440" bIns="90000" rtlCol="0" anchor="t">
            <a:spAutoFit/>
          </a:bodyPr>
          <a:lstStyle/>
          <a:p>
            <a:pPr algn="ctr"/>
            <a:endParaRPr lang="en-US" sz="1400" b="1" dirty="0">
              <a:solidFill>
                <a:srgbClr val="B0883C"/>
              </a:solidFill>
              <a:latin typeface="Arial" pitchFamily="34" charset="0"/>
              <a:cs typeface="Arial" pitchFamily="34" charset="0"/>
            </a:endParaRPr>
          </a:p>
          <a:p>
            <a:pPr algn="ctr"/>
            <a:endParaRPr lang="en-US" sz="1400" b="1" dirty="0">
              <a:solidFill>
                <a:srgbClr val="B0883C"/>
              </a:solidFill>
              <a:latin typeface="Arial" pitchFamily="34" charset="0"/>
              <a:cs typeface="Arial" pitchFamily="34" charset="0"/>
            </a:endParaRPr>
          </a:p>
        </p:txBody>
      </p:sp>
      <p:sp>
        <p:nvSpPr>
          <p:cNvPr id="23" name="Callout: Line with Accent Bar 22">
            <a:extLst>
              <a:ext uri="{FF2B5EF4-FFF2-40B4-BE49-F238E27FC236}">
                <a16:creationId xmlns:a16="http://schemas.microsoft.com/office/drawing/2014/main" id="{D96C4B7D-23C0-EC9A-4540-5394BE2A7C15}"/>
              </a:ext>
            </a:extLst>
          </p:cNvPr>
          <p:cNvSpPr/>
          <p:nvPr/>
        </p:nvSpPr>
        <p:spPr>
          <a:xfrm rot="10800000">
            <a:off x="617835" y="5137748"/>
            <a:ext cx="2595243" cy="612645"/>
          </a:xfrm>
          <a:prstGeom prst="accentCallout1">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
        <p:nvSpPr>
          <p:cNvPr id="22" name="Callout: Line with Accent Bar 21">
            <a:extLst>
              <a:ext uri="{FF2B5EF4-FFF2-40B4-BE49-F238E27FC236}">
                <a16:creationId xmlns:a16="http://schemas.microsoft.com/office/drawing/2014/main" id="{C8D0BB8A-FB99-BB6C-CDC9-835003DBBDD5}"/>
              </a:ext>
            </a:extLst>
          </p:cNvPr>
          <p:cNvSpPr/>
          <p:nvPr/>
        </p:nvSpPr>
        <p:spPr>
          <a:xfrm>
            <a:off x="6854757" y="1785544"/>
            <a:ext cx="2595243" cy="612645"/>
          </a:xfrm>
          <a:prstGeom prst="accentCallout1">
            <a:avLst/>
          </a:prstGeom>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
        <p:nvSpPr>
          <p:cNvPr id="2" name="Title 1">
            <a:extLst>
              <a:ext uri="{FF2B5EF4-FFF2-40B4-BE49-F238E27FC236}">
                <a16:creationId xmlns:a16="http://schemas.microsoft.com/office/drawing/2014/main" id="{C501EF4A-4538-38B4-E44E-1224D48E37C9}"/>
              </a:ext>
            </a:extLst>
          </p:cNvPr>
          <p:cNvSpPr>
            <a:spLocks noGrp="1"/>
          </p:cNvSpPr>
          <p:nvPr>
            <p:ph type="title"/>
          </p:nvPr>
        </p:nvSpPr>
        <p:spPr/>
        <p:txBody>
          <a:bodyPr/>
          <a:lstStyle/>
          <a:p>
            <a:r>
              <a:rPr lang="en-US" dirty="0"/>
              <a:t>It all Starts with Investors </a:t>
            </a:r>
          </a:p>
        </p:txBody>
      </p:sp>
      <p:pic>
        <p:nvPicPr>
          <p:cNvPr id="8" name="Graphic 7" descr="City with solid fill">
            <a:extLst>
              <a:ext uri="{FF2B5EF4-FFF2-40B4-BE49-F238E27FC236}">
                <a16:creationId xmlns:a16="http://schemas.microsoft.com/office/drawing/2014/main" id="{B51DF3B0-EA20-A003-D25E-4DB2778D15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8869" y="4588487"/>
            <a:ext cx="1070355" cy="1098522"/>
          </a:xfrm>
          <a:prstGeom prst="rect">
            <a:avLst/>
          </a:prstGeom>
        </p:spPr>
      </p:pic>
      <p:sp>
        <p:nvSpPr>
          <p:cNvPr id="27" name="TextBox 26">
            <a:extLst>
              <a:ext uri="{FF2B5EF4-FFF2-40B4-BE49-F238E27FC236}">
                <a16:creationId xmlns:a16="http://schemas.microsoft.com/office/drawing/2014/main" id="{8D5302FD-4DD6-236D-B75B-085816181251}"/>
              </a:ext>
            </a:extLst>
          </p:cNvPr>
          <p:cNvSpPr txBox="1"/>
          <p:nvPr/>
        </p:nvSpPr>
        <p:spPr>
          <a:xfrm>
            <a:off x="2671960" y="1170207"/>
            <a:ext cx="4534171" cy="397201"/>
          </a:xfrm>
          <a:prstGeom prst="rect">
            <a:avLst/>
          </a:prstGeom>
          <a:noFill/>
        </p:spPr>
        <p:txBody>
          <a:bodyPr wrap="square" tIns="90000" bIns="90000" rtlCol="0" anchor="t">
            <a:spAutoFit/>
          </a:bodyPr>
          <a:lstStyle/>
          <a:p>
            <a:pPr algn="ctr"/>
            <a:r>
              <a:rPr lang="en-US" sz="1400" dirty="0">
                <a:solidFill>
                  <a:srgbClr val="000000"/>
                </a:solidFill>
                <a:latin typeface="Arial" pitchFamily="34" charset="0"/>
                <a:cs typeface="Arial" pitchFamily="34" charset="0"/>
              </a:rPr>
              <a:t>Corporations are disciplined by their investors</a:t>
            </a:r>
          </a:p>
        </p:txBody>
      </p:sp>
      <p:pic>
        <p:nvPicPr>
          <p:cNvPr id="31" name="Picture 30">
            <a:extLst>
              <a:ext uri="{FF2B5EF4-FFF2-40B4-BE49-F238E27FC236}">
                <a16:creationId xmlns:a16="http://schemas.microsoft.com/office/drawing/2014/main" id="{10131CCE-6053-6409-7D6E-579CF2408241}"/>
              </a:ext>
            </a:extLst>
          </p:cNvPr>
          <p:cNvPicPr>
            <a:picLocks noChangeAspect="1"/>
          </p:cNvPicPr>
          <p:nvPr/>
        </p:nvPicPr>
        <p:blipFill>
          <a:blip r:embed="rId4">
            <a:duotone>
              <a:schemeClr val="accent4">
                <a:shade val="45000"/>
                <a:satMod val="135000"/>
              </a:schemeClr>
              <a:prstClr val="white"/>
            </a:duotone>
          </a:blip>
          <a:stretch>
            <a:fillRect/>
          </a:stretch>
        </p:blipFill>
        <p:spPr>
          <a:xfrm>
            <a:off x="4488610" y="2015249"/>
            <a:ext cx="1057575" cy="797295"/>
          </a:xfrm>
          <a:prstGeom prst="rect">
            <a:avLst/>
          </a:prstGeom>
        </p:spPr>
      </p:pic>
      <p:sp>
        <p:nvSpPr>
          <p:cNvPr id="32" name="TextBox 31">
            <a:extLst>
              <a:ext uri="{FF2B5EF4-FFF2-40B4-BE49-F238E27FC236}">
                <a16:creationId xmlns:a16="http://schemas.microsoft.com/office/drawing/2014/main" id="{45CDE95F-F1CC-48C3-DB03-9D7085142C43}"/>
              </a:ext>
            </a:extLst>
          </p:cNvPr>
          <p:cNvSpPr txBox="1"/>
          <p:nvPr/>
        </p:nvSpPr>
        <p:spPr>
          <a:xfrm>
            <a:off x="4344855" y="2718189"/>
            <a:ext cx="1340078" cy="397201"/>
          </a:xfrm>
          <a:prstGeom prst="rect">
            <a:avLst/>
          </a:prstGeom>
          <a:noFill/>
        </p:spPr>
        <p:txBody>
          <a:bodyPr wrap="square" tIns="90000" bIns="90000" rtlCol="0" anchor="t">
            <a:spAutoFit/>
          </a:bodyPr>
          <a:lstStyle/>
          <a:p>
            <a:pPr algn="ctr"/>
            <a:r>
              <a:rPr lang="en-US" sz="1400" dirty="0">
                <a:solidFill>
                  <a:srgbClr val="000000"/>
                </a:solidFill>
                <a:latin typeface="Arial" pitchFamily="34" charset="0"/>
                <a:cs typeface="Arial" pitchFamily="34" charset="0"/>
              </a:rPr>
              <a:t>Investors </a:t>
            </a:r>
          </a:p>
        </p:txBody>
      </p:sp>
      <p:sp>
        <p:nvSpPr>
          <p:cNvPr id="33" name="TextBox 32">
            <a:extLst>
              <a:ext uri="{FF2B5EF4-FFF2-40B4-BE49-F238E27FC236}">
                <a16:creationId xmlns:a16="http://schemas.microsoft.com/office/drawing/2014/main" id="{3D720AFC-ED4D-6D74-9F6F-9D641E3F2B21}"/>
              </a:ext>
            </a:extLst>
          </p:cNvPr>
          <p:cNvSpPr txBox="1"/>
          <p:nvPr/>
        </p:nvSpPr>
        <p:spPr>
          <a:xfrm>
            <a:off x="4342692" y="5419448"/>
            <a:ext cx="1340078" cy="397201"/>
          </a:xfrm>
          <a:prstGeom prst="rect">
            <a:avLst/>
          </a:prstGeom>
          <a:noFill/>
        </p:spPr>
        <p:txBody>
          <a:bodyPr wrap="square" tIns="90000" bIns="90000" rtlCol="0" anchor="t">
            <a:spAutoFit/>
          </a:bodyPr>
          <a:lstStyle/>
          <a:p>
            <a:pPr algn="ctr"/>
            <a:r>
              <a:rPr lang="en-US" sz="1400" dirty="0">
                <a:solidFill>
                  <a:srgbClr val="000000"/>
                </a:solidFill>
                <a:latin typeface="Arial" pitchFamily="34" charset="0"/>
                <a:cs typeface="Arial" pitchFamily="34" charset="0"/>
              </a:rPr>
              <a:t>Corporations </a:t>
            </a:r>
          </a:p>
        </p:txBody>
      </p:sp>
      <p:sp>
        <p:nvSpPr>
          <p:cNvPr id="34" name="TextBox 33">
            <a:extLst>
              <a:ext uri="{FF2B5EF4-FFF2-40B4-BE49-F238E27FC236}">
                <a16:creationId xmlns:a16="http://schemas.microsoft.com/office/drawing/2014/main" id="{A8367D53-C4DB-64D2-76F4-36D8B216A81E}"/>
              </a:ext>
            </a:extLst>
          </p:cNvPr>
          <p:cNvSpPr txBox="1"/>
          <p:nvPr/>
        </p:nvSpPr>
        <p:spPr>
          <a:xfrm>
            <a:off x="1470936" y="1921116"/>
            <a:ext cx="2415970" cy="766533"/>
          </a:xfrm>
          <a:prstGeom prst="rect">
            <a:avLst/>
          </a:prstGeom>
          <a:noFill/>
        </p:spPr>
        <p:txBody>
          <a:bodyPr wrap="square" lIns="91440" tIns="90000" rIns="91440" bIns="90000" rtlCol="0" anchor="t">
            <a:spAutoFit/>
          </a:bodyPr>
          <a:lstStyle/>
          <a:p>
            <a:r>
              <a:rPr lang="en-US" sz="1400" dirty="0">
                <a:solidFill>
                  <a:srgbClr val="000000"/>
                </a:solidFill>
                <a:latin typeface="Arial" pitchFamily="34" charset="0"/>
                <a:cs typeface="Arial" pitchFamily="34" charset="0"/>
              </a:rPr>
              <a:t> </a:t>
            </a:r>
          </a:p>
          <a:p>
            <a:r>
              <a:rPr lang="en-US" sz="1200" dirty="0">
                <a:solidFill>
                  <a:srgbClr val="000000"/>
                </a:solidFill>
                <a:latin typeface="Arial" pitchFamily="34" charset="0"/>
                <a:cs typeface="Arial" pitchFamily="34" charset="0"/>
              </a:rPr>
              <a:t>Financial goals (return)</a:t>
            </a:r>
          </a:p>
          <a:p>
            <a:r>
              <a:rPr lang="en-US" sz="1200" dirty="0">
                <a:solidFill>
                  <a:srgbClr val="000000"/>
                </a:solidFill>
                <a:latin typeface="Arial"/>
                <a:cs typeface="Arial"/>
              </a:rPr>
              <a:t>Non-financial goals</a:t>
            </a:r>
          </a:p>
        </p:txBody>
      </p:sp>
      <p:sp>
        <p:nvSpPr>
          <p:cNvPr id="35" name="TextBox 34">
            <a:extLst>
              <a:ext uri="{FF2B5EF4-FFF2-40B4-BE49-F238E27FC236}">
                <a16:creationId xmlns:a16="http://schemas.microsoft.com/office/drawing/2014/main" id="{964A794A-FC1F-CD0E-C30B-AF927CC5456A}"/>
              </a:ext>
            </a:extLst>
          </p:cNvPr>
          <p:cNvSpPr txBox="1"/>
          <p:nvPr/>
        </p:nvSpPr>
        <p:spPr>
          <a:xfrm>
            <a:off x="7112095" y="4817653"/>
            <a:ext cx="2415970" cy="951199"/>
          </a:xfrm>
          <a:prstGeom prst="rect">
            <a:avLst/>
          </a:prstGeom>
          <a:noFill/>
        </p:spPr>
        <p:txBody>
          <a:bodyPr wrap="square" lIns="91440" tIns="90000" rIns="91440" bIns="90000" rtlCol="0" anchor="t">
            <a:spAutoFit/>
          </a:bodyPr>
          <a:lstStyle/>
          <a:p>
            <a:r>
              <a:rPr lang="en-US" sz="1400" dirty="0">
                <a:solidFill>
                  <a:srgbClr val="000000"/>
                </a:solidFill>
                <a:latin typeface="Arial" pitchFamily="34" charset="0"/>
                <a:cs typeface="Arial" pitchFamily="34" charset="0"/>
              </a:rPr>
              <a:t> </a:t>
            </a:r>
          </a:p>
          <a:p>
            <a:r>
              <a:rPr lang="en-US" sz="1200" dirty="0">
                <a:solidFill>
                  <a:srgbClr val="000000"/>
                </a:solidFill>
                <a:latin typeface="Arial"/>
                <a:cs typeface="Arial"/>
              </a:rPr>
              <a:t>Profits / Shareholders </a:t>
            </a:r>
            <a:endParaRPr lang="en-US" sz="1200" dirty="0">
              <a:solidFill>
                <a:srgbClr val="000000"/>
              </a:solidFill>
              <a:latin typeface="Arial" pitchFamily="34" charset="0"/>
              <a:cs typeface="Arial" pitchFamily="34" charset="0"/>
            </a:endParaRPr>
          </a:p>
          <a:p>
            <a:r>
              <a:rPr lang="en-US" sz="1200" dirty="0">
                <a:solidFill>
                  <a:srgbClr val="000000"/>
                </a:solidFill>
                <a:latin typeface="Arial"/>
                <a:cs typeface="Arial"/>
              </a:rPr>
              <a:t>Stakeholders </a:t>
            </a:r>
          </a:p>
          <a:p>
            <a:r>
              <a:rPr lang="en-US" sz="1200" dirty="0">
                <a:solidFill>
                  <a:srgbClr val="000000"/>
                </a:solidFill>
                <a:latin typeface="Arial"/>
                <a:cs typeface="Arial"/>
              </a:rPr>
              <a:t>Be ethical</a:t>
            </a:r>
          </a:p>
        </p:txBody>
      </p:sp>
      <p:sp>
        <p:nvSpPr>
          <p:cNvPr id="40" name="TextBox 39">
            <a:extLst>
              <a:ext uri="{FF2B5EF4-FFF2-40B4-BE49-F238E27FC236}">
                <a16:creationId xmlns:a16="http://schemas.microsoft.com/office/drawing/2014/main" id="{BD4592D8-41D4-3BD9-3EA6-FFE0EC5C7266}"/>
              </a:ext>
            </a:extLst>
          </p:cNvPr>
          <p:cNvSpPr txBox="1"/>
          <p:nvPr/>
        </p:nvSpPr>
        <p:spPr>
          <a:xfrm>
            <a:off x="355132" y="5110876"/>
            <a:ext cx="2904741" cy="612645"/>
          </a:xfrm>
          <a:prstGeom prst="rect">
            <a:avLst/>
          </a:prstGeom>
          <a:noFill/>
        </p:spPr>
        <p:txBody>
          <a:bodyPr wrap="square" lIns="91440" tIns="90000" rIns="91440" bIns="90000" rtlCol="0" anchor="t">
            <a:spAutoFit/>
          </a:bodyPr>
          <a:lstStyle/>
          <a:p>
            <a:pPr algn="ctr"/>
            <a:r>
              <a:rPr lang="en-US" sz="1400" b="1" dirty="0">
                <a:solidFill>
                  <a:srgbClr val="B0883C"/>
                </a:solidFill>
                <a:latin typeface="Arial"/>
                <a:cs typeface="Arial"/>
              </a:rPr>
              <a:t>CSR</a:t>
            </a:r>
          </a:p>
          <a:p>
            <a:pPr algn="ctr"/>
            <a:r>
              <a:rPr lang="en-US" sz="1400" dirty="0">
                <a:solidFill>
                  <a:srgbClr val="B0883C"/>
                </a:solidFill>
                <a:latin typeface="Arial" pitchFamily="34" charset="0"/>
                <a:cs typeface="Arial" pitchFamily="34" charset="0"/>
              </a:rPr>
              <a:t>C</a:t>
            </a:r>
            <a:r>
              <a:rPr lang="en-US" sz="1400" dirty="0">
                <a:latin typeface="Arial" pitchFamily="34" charset="0"/>
                <a:cs typeface="Arial" pitchFamily="34" charset="0"/>
              </a:rPr>
              <a:t>orporate</a:t>
            </a:r>
            <a:r>
              <a:rPr lang="en-US" sz="1400" dirty="0">
                <a:solidFill>
                  <a:srgbClr val="B0883C"/>
                </a:solidFill>
                <a:latin typeface="Arial" pitchFamily="34" charset="0"/>
                <a:cs typeface="Arial" pitchFamily="34" charset="0"/>
              </a:rPr>
              <a:t> S</a:t>
            </a:r>
            <a:r>
              <a:rPr lang="en-US" sz="1400" dirty="0">
                <a:latin typeface="Arial" pitchFamily="34" charset="0"/>
                <a:cs typeface="Arial" pitchFamily="34" charset="0"/>
              </a:rPr>
              <a:t>ocial</a:t>
            </a:r>
            <a:r>
              <a:rPr lang="en-US" sz="1400" dirty="0">
                <a:solidFill>
                  <a:srgbClr val="B0883C"/>
                </a:solidFill>
                <a:latin typeface="Arial" pitchFamily="34" charset="0"/>
                <a:cs typeface="Arial" pitchFamily="34" charset="0"/>
              </a:rPr>
              <a:t> R</a:t>
            </a:r>
            <a:r>
              <a:rPr lang="en-US" sz="1400" dirty="0">
                <a:latin typeface="Arial" pitchFamily="34" charset="0"/>
                <a:cs typeface="Arial" pitchFamily="34" charset="0"/>
              </a:rPr>
              <a:t>esponsibility</a:t>
            </a:r>
            <a:r>
              <a:rPr lang="en-US" sz="1400" dirty="0">
                <a:solidFill>
                  <a:srgbClr val="B0883C"/>
                </a:solidFill>
                <a:latin typeface="Arial" pitchFamily="34" charset="0"/>
                <a:cs typeface="Arial" pitchFamily="34" charset="0"/>
              </a:rPr>
              <a:t> </a:t>
            </a:r>
          </a:p>
        </p:txBody>
      </p:sp>
      <p:sp>
        <p:nvSpPr>
          <p:cNvPr id="3" name="Arrow: Curved Left 2">
            <a:extLst>
              <a:ext uri="{FF2B5EF4-FFF2-40B4-BE49-F238E27FC236}">
                <a16:creationId xmlns:a16="http://schemas.microsoft.com/office/drawing/2014/main" id="{DFB8ED1F-A8F8-E129-46E4-57F218350637}"/>
              </a:ext>
            </a:extLst>
          </p:cNvPr>
          <p:cNvSpPr/>
          <p:nvPr/>
        </p:nvSpPr>
        <p:spPr>
          <a:xfrm>
            <a:off x="5732768" y="2712963"/>
            <a:ext cx="726826" cy="2201900"/>
          </a:xfrm>
          <a:prstGeom prst="curvedLeftArrow">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
        <p:nvSpPr>
          <p:cNvPr id="6" name="Arrow: Curved Left 5">
            <a:extLst>
              <a:ext uri="{FF2B5EF4-FFF2-40B4-BE49-F238E27FC236}">
                <a16:creationId xmlns:a16="http://schemas.microsoft.com/office/drawing/2014/main" id="{81CD8387-FB26-E21D-5683-FDD7ABECD6A6}"/>
              </a:ext>
            </a:extLst>
          </p:cNvPr>
          <p:cNvSpPr/>
          <p:nvPr/>
        </p:nvSpPr>
        <p:spPr>
          <a:xfrm rot="10800000">
            <a:off x="3595689" y="2680104"/>
            <a:ext cx="726826" cy="2201900"/>
          </a:xfrm>
          <a:prstGeom prst="curvedLeftArrow">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pic>
        <p:nvPicPr>
          <p:cNvPr id="7" name="Graphic 6" descr="Money outline">
            <a:extLst>
              <a:ext uri="{FF2B5EF4-FFF2-40B4-BE49-F238E27FC236}">
                <a16:creationId xmlns:a16="http://schemas.microsoft.com/office/drawing/2014/main" id="{F8169B81-27EC-113C-1D3B-5181AEA945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49074" y="3361406"/>
            <a:ext cx="618773" cy="618676"/>
          </a:xfrm>
          <a:prstGeom prst="rect">
            <a:avLst/>
          </a:prstGeom>
        </p:spPr>
      </p:pic>
      <p:pic>
        <p:nvPicPr>
          <p:cNvPr id="10" name="Graphic 9" descr="Diploma outline">
            <a:extLst>
              <a:ext uri="{FF2B5EF4-FFF2-40B4-BE49-F238E27FC236}">
                <a16:creationId xmlns:a16="http://schemas.microsoft.com/office/drawing/2014/main" id="{B6BAF629-BA8A-AB8A-5758-D398CB3061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9873" y="3410143"/>
            <a:ext cx="690384" cy="556368"/>
          </a:xfrm>
          <a:prstGeom prst="rect">
            <a:avLst/>
          </a:prstGeom>
        </p:spPr>
      </p:pic>
      <p:pic>
        <p:nvPicPr>
          <p:cNvPr id="11" name="Graphic 10" descr="Board Of Directors outline">
            <a:extLst>
              <a:ext uri="{FF2B5EF4-FFF2-40B4-BE49-F238E27FC236}">
                <a16:creationId xmlns:a16="http://schemas.microsoft.com/office/drawing/2014/main" id="{E8D5B3BB-B9C3-C761-3117-3DA9C36457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96510" y="3323853"/>
            <a:ext cx="914544" cy="914400"/>
          </a:xfrm>
          <a:prstGeom prst="rect">
            <a:avLst/>
          </a:prstGeom>
        </p:spPr>
      </p:pic>
      <p:pic>
        <p:nvPicPr>
          <p:cNvPr id="13" name="Graphic 12" descr="Badge Tick1 with solid fill">
            <a:extLst>
              <a:ext uri="{FF2B5EF4-FFF2-40B4-BE49-F238E27FC236}">
                <a16:creationId xmlns:a16="http://schemas.microsoft.com/office/drawing/2014/main" id="{E2E699DB-6945-4E7A-BAFE-35D614BF55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60464" y="2220121"/>
            <a:ext cx="186853" cy="186824"/>
          </a:xfrm>
          <a:prstGeom prst="rect">
            <a:avLst/>
          </a:prstGeom>
        </p:spPr>
      </p:pic>
      <p:pic>
        <p:nvPicPr>
          <p:cNvPr id="4" name="Graphic 3" descr="Badge Tick1 with solid fill">
            <a:extLst>
              <a:ext uri="{FF2B5EF4-FFF2-40B4-BE49-F238E27FC236}">
                <a16:creationId xmlns:a16="http://schemas.microsoft.com/office/drawing/2014/main" id="{40C6228D-26ED-14B9-D71C-59B04CDF58A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13943" y="5097041"/>
            <a:ext cx="191547" cy="196212"/>
          </a:xfrm>
          <a:prstGeom prst="rect">
            <a:avLst/>
          </a:prstGeom>
        </p:spPr>
      </p:pic>
      <p:pic>
        <p:nvPicPr>
          <p:cNvPr id="5" name="Graphic 4" descr="Badge Question Mark with solid fill">
            <a:extLst>
              <a:ext uri="{FF2B5EF4-FFF2-40B4-BE49-F238E27FC236}">
                <a16:creationId xmlns:a16="http://schemas.microsoft.com/office/drawing/2014/main" id="{C6CC579C-7BDF-9178-D489-97D0ED9327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14135" y="5294192"/>
            <a:ext cx="191547" cy="186824"/>
          </a:xfrm>
          <a:prstGeom prst="rect">
            <a:avLst/>
          </a:prstGeom>
        </p:spPr>
      </p:pic>
      <p:pic>
        <p:nvPicPr>
          <p:cNvPr id="9" name="Graphic 8" descr="Badge Question Mark with solid fill">
            <a:extLst>
              <a:ext uri="{FF2B5EF4-FFF2-40B4-BE49-F238E27FC236}">
                <a16:creationId xmlns:a16="http://schemas.microsoft.com/office/drawing/2014/main" id="{0C7E551C-4058-FD95-AAE8-257BB3DF7C8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12988" y="5481953"/>
            <a:ext cx="191547" cy="186824"/>
          </a:xfrm>
          <a:prstGeom prst="rect">
            <a:avLst/>
          </a:prstGeom>
        </p:spPr>
      </p:pic>
      <p:pic>
        <p:nvPicPr>
          <p:cNvPr id="12" name="Graphic 11" descr="Badge Question Mark with solid fill">
            <a:extLst>
              <a:ext uri="{FF2B5EF4-FFF2-40B4-BE49-F238E27FC236}">
                <a16:creationId xmlns:a16="http://schemas.microsoft.com/office/drawing/2014/main" id="{E38C19F1-EC71-ED9D-B7D8-F4E70F5C42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53477" y="2407881"/>
            <a:ext cx="191547" cy="186824"/>
          </a:xfrm>
          <a:prstGeom prst="rect">
            <a:avLst/>
          </a:prstGeom>
        </p:spPr>
      </p:pic>
      <p:sp>
        <p:nvSpPr>
          <p:cNvPr id="14" name="TextBox 13">
            <a:extLst>
              <a:ext uri="{FF2B5EF4-FFF2-40B4-BE49-F238E27FC236}">
                <a16:creationId xmlns:a16="http://schemas.microsoft.com/office/drawing/2014/main" id="{009D2C99-096B-7F38-5CEF-174D3A441061}"/>
              </a:ext>
            </a:extLst>
          </p:cNvPr>
          <p:cNvSpPr txBox="1"/>
          <p:nvPr/>
        </p:nvSpPr>
        <p:spPr>
          <a:xfrm>
            <a:off x="6738080" y="1813980"/>
            <a:ext cx="2964909" cy="612645"/>
          </a:xfrm>
          <a:prstGeom prst="rect">
            <a:avLst/>
          </a:prstGeom>
          <a:solidFill>
            <a:schemeClr val="bg1"/>
          </a:solidFill>
          <a:ln w="19050">
            <a:solidFill>
              <a:schemeClr val="tx1"/>
            </a:solidFill>
            <a:prstDash val="sysDash"/>
          </a:ln>
        </p:spPr>
        <p:txBody>
          <a:bodyPr wrap="square" lIns="91440" tIns="90000" rIns="91440" bIns="90000" rtlCol="0" anchor="t">
            <a:spAutoFit/>
          </a:bodyPr>
          <a:lstStyle/>
          <a:p>
            <a:pPr algn="ctr"/>
            <a:r>
              <a:rPr lang="en-US" sz="1400" b="1" dirty="0">
                <a:solidFill>
                  <a:srgbClr val="B0883C"/>
                </a:solidFill>
                <a:latin typeface="Arial"/>
                <a:cs typeface="Arial"/>
              </a:rPr>
              <a:t>SRI</a:t>
            </a:r>
            <a:endParaRPr lang="en-US" sz="1400" b="1" dirty="0">
              <a:solidFill>
                <a:srgbClr val="B0883C"/>
              </a:solidFill>
              <a:latin typeface="Arial" pitchFamily="34" charset="0"/>
              <a:cs typeface="Arial" pitchFamily="34" charset="0"/>
            </a:endParaRPr>
          </a:p>
          <a:p>
            <a:pPr algn="ctr"/>
            <a:r>
              <a:rPr lang="en-US" sz="1400" dirty="0">
                <a:solidFill>
                  <a:srgbClr val="B0883C"/>
                </a:solidFill>
                <a:latin typeface="Arial"/>
                <a:cs typeface="Arial"/>
              </a:rPr>
              <a:t>S</a:t>
            </a:r>
            <a:r>
              <a:rPr lang="en-US" sz="1400" dirty="0">
                <a:solidFill>
                  <a:srgbClr val="000000"/>
                </a:solidFill>
                <a:latin typeface="Arial"/>
                <a:cs typeface="Arial"/>
              </a:rPr>
              <a:t>ocially</a:t>
            </a:r>
            <a:r>
              <a:rPr lang="en-US" sz="1400" dirty="0">
                <a:solidFill>
                  <a:srgbClr val="B0883C"/>
                </a:solidFill>
                <a:latin typeface="Arial"/>
                <a:cs typeface="Arial"/>
              </a:rPr>
              <a:t> R</a:t>
            </a:r>
            <a:r>
              <a:rPr lang="en-US" sz="1400" dirty="0">
                <a:latin typeface="Arial"/>
                <a:cs typeface="Arial"/>
              </a:rPr>
              <a:t>esponsible </a:t>
            </a:r>
            <a:r>
              <a:rPr lang="en-US" sz="1400" dirty="0">
                <a:solidFill>
                  <a:srgbClr val="B0883C"/>
                </a:solidFill>
                <a:latin typeface="Arial"/>
                <a:cs typeface="Arial"/>
              </a:rPr>
              <a:t>I</a:t>
            </a:r>
            <a:r>
              <a:rPr lang="en-US" sz="1400" dirty="0">
                <a:solidFill>
                  <a:srgbClr val="000000"/>
                </a:solidFill>
                <a:latin typeface="Arial"/>
                <a:cs typeface="Arial"/>
              </a:rPr>
              <a:t>nvesting</a:t>
            </a:r>
            <a:r>
              <a:rPr lang="en-US" sz="1400" dirty="0">
                <a:solidFill>
                  <a:srgbClr val="B0883C"/>
                </a:solidFill>
                <a:latin typeface="Arial"/>
                <a:cs typeface="Arial"/>
              </a:rPr>
              <a:t> </a:t>
            </a:r>
            <a:endParaRPr lang="en-US" sz="1400" dirty="0">
              <a:solidFill>
                <a:srgbClr val="B0883C"/>
              </a:solidFill>
              <a:latin typeface="Arial" pitchFamily="34" charset="0"/>
              <a:cs typeface="Arial" pitchFamily="34" charset="0"/>
            </a:endParaRPr>
          </a:p>
        </p:txBody>
      </p:sp>
      <p:sp>
        <p:nvSpPr>
          <p:cNvPr id="20" name="Arrow: Left-Right 19">
            <a:extLst>
              <a:ext uri="{FF2B5EF4-FFF2-40B4-BE49-F238E27FC236}">
                <a16:creationId xmlns:a16="http://schemas.microsoft.com/office/drawing/2014/main" id="{970542D3-3124-668D-EAF0-818E9478E168}"/>
              </a:ext>
            </a:extLst>
          </p:cNvPr>
          <p:cNvSpPr/>
          <p:nvPr/>
        </p:nvSpPr>
        <p:spPr>
          <a:xfrm>
            <a:off x="3214831" y="2234744"/>
            <a:ext cx="1181363" cy="339605"/>
          </a:xfrm>
          <a:prstGeom prst="leftRightArrow">
            <a:avLst/>
          </a:prstGeom>
          <a:solidFill>
            <a:srgbClr val="003B5A"/>
          </a:solidFill>
          <a:ln w="9525">
            <a:solidFill>
              <a:srgbClr val="023757"/>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a:solidFill>
                  <a:schemeClr val="bg1"/>
                </a:solidFill>
                <a:latin typeface="Arial" pitchFamily="34" charset="0"/>
                <a:cs typeface="Arial" pitchFamily="34" charset="0"/>
              </a:rPr>
              <a:t>GOALS</a:t>
            </a:r>
          </a:p>
        </p:txBody>
      </p:sp>
      <p:sp>
        <p:nvSpPr>
          <p:cNvPr id="21" name="Arrow: Left-Right 20">
            <a:extLst>
              <a:ext uri="{FF2B5EF4-FFF2-40B4-BE49-F238E27FC236}">
                <a16:creationId xmlns:a16="http://schemas.microsoft.com/office/drawing/2014/main" id="{4880F6F7-A852-DDA7-752B-6DD7478D38B3}"/>
              </a:ext>
            </a:extLst>
          </p:cNvPr>
          <p:cNvSpPr/>
          <p:nvPr/>
        </p:nvSpPr>
        <p:spPr>
          <a:xfrm>
            <a:off x="5756624" y="5191586"/>
            <a:ext cx="1181363" cy="339605"/>
          </a:xfrm>
          <a:prstGeom prst="leftRightArrow">
            <a:avLst/>
          </a:prstGeom>
          <a:solidFill>
            <a:srgbClr val="003B5A"/>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a:solidFill>
                  <a:schemeClr val="bg1"/>
                </a:solidFill>
                <a:latin typeface="Arial" pitchFamily="34" charset="0"/>
                <a:cs typeface="Arial" pitchFamily="34" charset="0"/>
              </a:rPr>
              <a:t>GOALS</a:t>
            </a:r>
          </a:p>
        </p:txBody>
      </p:sp>
      <p:sp>
        <p:nvSpPr>
          <p:cNvPr id="26" name="TextBox 25">
            <a:extLst>
              <a:ext uri="{FF2B5EF4-FFF2-40B4-BE49-F238E27FC236}">
                <a16:creationId xmlns:a16="http://schemas.microsoft.com/office/drawing/2014/main" id="{9F466066-2728-F8D9-0F75-6960A073DB27}"/>
              </a:ext>
            </a:extLst>
          </p:cNvPr>
          <p:cNvSpPr txBox="1"/>
          <p:nvPr/>
        </p:nvSpPr>
        <p:spPr>
          <a:xfrm>
            <a:off x="5806797" y="3781886"/>
            <a:ext cx="1280939" cy="351035"/>
          </a:xfrm>
          <a:prstGeom prst="rect">
            <a:avLst/>
          </a:prstGeom>
          <a:noFill/>
        </p:spPr>
        <p:txBody>
          <a:bodyPr wrap="square" tIns="90000" bIns="90000" rtlCol="0" anchor="t">
            <a:spAutoFit/>
          </a:bodyPr>
          <a:lstStyle/>
          <a:p>
            <a:pPr algn="ctr"/>
            <a:r>
              <a:rPr lang="en-US" sz="1050" dirty="0">
                <a:solidFill>
                  <a:srgbClr val="000000"/>
                </a:solidFill>
                <a:latin typeface="Arial" pitchFamily="34" charset="0"/>
                <a:cs typeface="Arial" pitchFamily="34" charset="0"/>
              </a:rPr>
              <a:t>Capital</a:t>
            </a:r>
          </a:p>
        </p:txBody>
      </p:sp>
      <p:sp>
        <p:nvSpPr>
          <p:cNvPr id="28" name="TextBox 27">
            <a:extLst>
              <a:ext uri="{FF2B5EF4-FFF2-40B4-BE49-F238E27FC236}">
                <a16:creationId xmlns:a16="http://schemas.microsoft.com/office/drawing/2014/main" id="{DF4FC8C4-82AF-2168-B2AD-25391FD963D6}"/>
              </a:ext>
            </a:extLst>
          </p:cNvPr>
          <p:cNvSpPr txBox="1"/>
          <p:nvPr/>
        </p:nvSpPr>
        <p:spPr>
          <a:xfrm>
            <a:off x="2943187" y="3739070"/>
            <a:ext cx="1280939" cy="351035"/>
          </a:xfrm>
          <a:prstGeom prst="rect">
            <a:avLst/>
          </a:prstGeom>
          <a:noFill/>
        </p:spPr>
        <p:txBody>
          <a:bodyPr wrap="square" tIns="90000" bIns="90000" rtlCol="0" anchor="t">
            <a:spAutoFit/>
          </a:bodyPr>
          <a:lstStyle/>
          <a:p>
            <a:pPr algn="ctr"/>
            <a:r>
              <a:rPr lang="en-US" sz="1050" dirty="0">
                <a:solidFill>
                  <a:srgbClr val="000000"/>
                </a:solidFill>
                <a:latin typeface="Arial" pitchFamily="34" charset="0"/>
                <a:cs typeface="Arial" pitchFamily="34" charset="0"/>
              </a:rPr>
              <a:t>Shares</a:t>
            </a:r>
          </a:p>
        </p:txBody>
      </p:sp>
    </p:spTree>
    <p:extLst>
      <p:ext uri="{BB962C8B-B14F-4D97-AF65-F5344CB8AC3E}">
        <p14:creationId xmlns:p14="http://schemas.microsoft.com/office/powerpoint/2010/main" val="326704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22" grpId="0" animBg="1"/>
      <p:bldP spid="40"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12B9AB-9D1C-AC4A-9F65-151C56E1D965}"/>
              </a:ext>
            </a:extLst>
          </p:cNvPr>
          <p:cNvSpPr/>
          <p:nvPr/>
        </p:nvSpPr>
        <p:spPr>
          <a:xfrm>
            <a:off x="815648" y="1447253"/>
            <a:ext cx="8274704" cy="381547"/>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
        <p:nvSpPr>
          <p:cNvPr id="2" name="Title 1">
            <a:extLst>
              <a:ext uri="{FF2B5EF4-FFF2-40B4-BE49-F238E27FC236}">
                <a16:creationId xmlns:a16="http://schemas.microsoft.com/office/drawing/2014/main" id="{D4BEA786-25F9-C9CE-7945-5B12673DC91B}"/>
              </a:ext>
            </a:extLst>
          </p:cNvPr>
          <p:cNvSpPr>
            <a:spLocks noGrp="1"/>
          </p:cNvSpPr>
          <p:nvPr>
            <p:ph type="title"/>
          </p:nvPr>
        </p:nvSpPr>
        <p:spPr/>
        <p:txBody>
          <a:bodyPr/>
          <a:lstStyle/>
          <a:p>
            <a:r>
              <a:rPr lang="en-US" dirty="0"/>
              <a:t>Unprecedented Evolution: CSR to Sustainability   </a:t>
            </a:r>
          </a:p>
        </p:txBody>
      </p:sp>
      <p:sp>
        <p:nvSpPr>
          <p:cNvPr id="3" name="Text Placeholder 2">
            <a:extLst>
              <a:ext uri="{FF2B5EF4-FFF2-40B4-BE49-F238E27FC236}">
                <a16:creationId xmlns:a16="http://schemas.microsoft.com/office/drawing/2014/main" id="{1593FF7E-C7E6-923F-8D11-CA258D645767}"/>
              </a:ext>
            </a:extLst>
          </p:cNvPr>
          <p:cNvSpPr>
            <a:spLocks noGrp="1"/>
          </p:cNvSpPr>
          <p:nvPr>
            <p:ph type="body" sz="quarter" idx="10"/>
          </p:nvPr>
        </p:nvSpPr>
        <p:spPr/>
        <p:txBody>
          <a:bodyPr/>
          <a:lstStyle/>
          <a:p>
            <a:pPr algn="ctr"/>
            <a:r>
              <a:rPr lang="en-US" dirty="0"/>
              <a:t>New global challenges </a:t>
            </a:r>
            <a:r>
              <a:rPr lang="en-US" dirty="0">
                <a:sym typeface="Wingdings" panose="05000000000000000000" pitchFamily="2" charset="2"/>
              </a:rPr>
              <a:t></a:t>
            </a:r>
            <a:r>
              <a:rPr lang="en-US" dirty="0"/>
              <a:t> CSR no longer fully captures the interests of investors </a:t>
            </a:r>
          </a:p>
        </p:txBody>
      </p:sp>
      <p:graphicFrame>
        <p:nvGraphicFramePr>
          <p:cNvPr id="8" name="Diagram 7">
            <a:extLst>
              <a:ext uri="{FF2B5EF4-FFF2-40B4-BE49-F238E27FC236}">
                <a16:creationId xmlns:a16="http://schemas.microsoft.com/office/drawing/2014/main" id="{B6370E62-DA5D-3B7F-6F90-EAF65A399208}"/>
              </a:ext>
            </a:extLst>
          </p:cNvPr>
          <p:cNvGraphicFramePr/>
          <p:nvPr>
            <p:extLst>
              <p:ext uri="{D42A27DB-BD31-4B8C-83A1-F6EECF244321}">
                <p14:modId xmlns:p14="http://schemas.microsoft.com/office/powerpoint/2010/main" val="1789365510"/>
              </p:ext>
            </p:extLst>
          </p:nvPr>
        </p:nvGraphicFramePr>
        <p:xfrm>
          <a:off x="310154" y="2107629"/>
          <a:ext cx="5774912" cy="3522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Straight Arrow Connector 13">
            <a:extLst>
              <a:ext uri="{FF2B5EF4-FFF2-40B4-BE49-F238E27FC236}">
                <a16:creationId xmlns:a16="http://schemas.microsoft.com/office/drawing/2014/main" id="{55A85D3C-C9BC-426E-D687-62ED937E0F78}"/>
              </a:ext>
            </a:extLst>
          </p:cNvPr>
          <p:cNvCxnSpPr/>
          <p:nvPr/>
        </p:nvCxnSpPr>
        <p:spPr>
          <a:xfrm>
            <a:off x="5519186" y="3874923"/>
            <a:ext cx="1476161" cy="0"/>
          </a:xfrm>
          <a:prstGeom prst="straightConnector1">
            <a:avLst/>
          </a:prstGeom>
          <a:ln w="38100">
            <a:solidFill>
              <a:srgbClr val="003B5A"/>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18776A-2BC3-7499-A48E-3718F14ED208}"/>
              </a:ext>
            </a:extLst>
          </p:cNvPr>
          <p:cNvSpPr txBox="1"/>
          <p:nvPr/>
        </p:nvSpPr>
        <p:spPr>
          <a:xfrm>
            <a:off x="5297419" y="3528437"/>
            <a:ext cx="1788155" cy="397201"/>
          </a:xfrm>
          <a:prstGeom prst="rect">
            <a:avLst/>
          </a:prstGeom>
          <a:noFill/>
        </p:spPr>
        <p:txBody>
          <a:bodyPr wrap="square" tIns="90000" bIns="90000" rtlCol="0" anchor="t">
            <a:spAutoFit/>
          </a:bodyPr>
          <a:lstStyle/>
          <a:p>
            <a:pPr algn="ctr"/>
            <a:r>
              <a:rPr lang="en-US" sz="1400" dirty="0">
                <a:solidFill>
                  <a:srgbClr val="000000"/>
                </a:solidFill>
                <a:latin typeface="Arial" pitchFamily="34" charset="0"/>
                <a:cs typeface="Arial" pitchFamily="34" charset="0"/>
              </a:rPr>
              <a:t>Terminologies</a:t>
            </a:r>
          </a:p>
        </p:txBody>
      </p:sp>
      <p:sp>
        <p:nvSpPr>
          <p:cNvPr id="17" name="TextBox 16">
            <a:extLst>
              <a:ext uri="{FF2B5EF4-FFF2-40B4-BE49-F238E27FC236}">
                <a16:creationId xmlns:a16="http://schemas.microsoft.com/office/drawing/2014/main" id="{E5EA9279-1636-2790-8F52-AEC317C20966}"/>
              </a:ext>
            </a:extLst>
          </p:cNvPr>
          <p:cNvSpPr txBox="1"/>
          <p:nvPr/>
        </p:nvSpPr>
        <p:spPr>
          <a:xfrm>
            <a:off x="7224965" y="3436104"/>
            <a:ext cx="1840568" cy="489534"/>
          </a:xfrm>
          <a:prstGeom prst="rect">
            <a:avLst/>
          </a:prstGeom>
          <a:noFill/>
        </p:spPr>
        <p:txBody>
          <a:bodyPr wrap="none" tIns="90000" bIns="90000" rtlCol="0" anchor="t">
            <a:spAutoFit/>
          </a:bodyPr>
          <a:lstStyle/>
          <a:p>
            <a:pPr algn="ctr"/>
            <a:r>
              <a:rPr lang="en-US" sz="2000" dirty="0">
                <a:solidFill>
                  <a:srgbClr val="000000"/>
                </a:solidFill>
                <a:latin typeface="Arial" pitchFamily="34" charset="0"/>
                <a:cs typeface="Arial" pitchFamily="34" charset="0"/>
              </a:rPr>
              <a:t>Sustainability?</a:t>
            </a:r>
          </a:p>
        </p:txBody>
      </p:sp>
      <p:sp>
        <p:nvSpPr>
          <p:cNvPr id="18" name="TextBox 17">
            <a:extLst>
              <a:ext uri="{FF2B5EF4-FFF2-40B4-BE49-F238E27FC236}">
                <a16:creationId xmlns:a16="http://schemas.microsoft.com/office/drawing/2014/main" id="{31642FD7-BDD4-ADCE-6D2D-AFBC643175D0}"/>
              </a:ext>
            </a:extLst>
          </p:cNvPr>
          <p:cNvSpPr txBox="1"/>
          <p:nvPr/>
        </p:nvSpPr>
        <p:spPr>
          <a:xfrm>
            <a:off x="7584647" y="3812195"/>
            <a:ext cx="1005403" cy="551090"/>
          </a:xfrm>
          <a:prstGeom prst="rect">
            <a:avLst/>
          </a:prstGeom>
          <a:noFill/>
        </p:spPr>
        <p:txBody>
          <a:bodyPr wrap="none" tIns="90000" bIns="90000" rtlCol="0" anchor="t">
            <a:spAutoFit/>
          </a:bodyPr>
          <a:lstStyle/>
          <a:p>
            <a:pPr algn="ctr"/>
            <a:r>
              <a:rPr lang="en-US" sz="2400" dirty="0">
                <a:solidFill>
                  <a:srgbClr val="000000"/>
                </a:solidFill>
                <a:latin typeface="Arial" pitchFamily="34" charset="0"/>
                <a:cs typeface="Arial" pitchFamily="34" charset="0"/>
              </a:rPr>
              <a:t>ESG?</a:t>
            </a:r>
          </a:p>
        </p:txBody>
      </p:sp>
      <p:sp>
        <p:nvSpPr>
          <p:cNvPr id="19" name="Rectangle 18">
            <a:extLst>
              <a:ext uri="{FF2B5EF4-FFF2-40B4-BE49-F238E27FC236}">
                <a16:creationId xmlns:a16="http://schemas.microsoft.com/office/drawing/2014/main" id="{EA9C6EC2-5774-6874-9C11-4A2B11A654E4}"/>
              </a:ext>
            </a:extLst>
          </p:cNvPr>
          <p:cNvSpPr/>
          <p:nvPr/>
        </p:nvSpPr>
        <p:spPr>
          <a:xfrm>
            <a:off x="7146265" y="3370364"/>
            <a:ext cx="1959672" cy="1009118"/>
          </a:xfrm>
          <a:prstGeom prst="rect">
            <a:avLst/>
          </a:prstGeom>
          <a:noFill/>
          <a:ln w="19050">
            <a:solidFill>
              <a:schemeClr val="tx1">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8945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5ADD-D2BA-3B3E-F107-2B4867D95EEC}"/>
              </a:ext>
            </a:extLst>
          </p:cNvPr>
          <p:cNvSpPr>
            <a:spLocks noGrp="1"/>
          </p:cNvSpPr>
          <p:nvPr>
            <p:ph type="title"/>
          </p:nvPr>
        </p:nvSpPr>
        <p:spPr/>
        <p:txBody>
          <a:bodyPr/>
          <a:lstStyle/>
          <a:p>
            <a:r>
              <a:rPr lang="en-US" dirty="0"/>
              <a:t>What is Sustainability?</a:t>
            </a:r>
          </a:p>
        </p:txBody>
      </p:sp>
      <p:sp>
        <p:nvSpPr>
          <p:cNvPr id="3" name="Text Placeholder 2">
            <a:extLst>
              <a:ext uri="{FF2B5EF4-FFF2-40B4-BE49-F238E27FC236}">
                <a16:creationId xmlns:a16="http://schemas.microsoft.com/office/drawing/2014/main" id="{CDBA0F5A-E367-96E0-5023-64B17ADDFB70}"/>
              </a:ext>
            </a:extLst>
          </p:cNvPr>
          <p:cNvSpPr>
            <a:spLocks noGrp="1"/>
          </p:cNvSpPr>
          <p:nvPr>
            <p:ph type="body" sz="quarter" idx="10"/>
          </p:nvPr>
        </p:nvSpPr>
        <p:spPr/>
        <p:txBody>
          <a:bodyPr vert="horz" lIns="0" tIns="0" rIns="0" bIns="0" rtlCol="0" anchor="t">
            <a:normAutofit/>
          </a:bodyPr>
          <a:lstStyle/>
          <a:p>
            <a:pPr algn="just"/>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US" sz="2400" dirty="0">
              <a:latin typeface="Calibri"/>
              <a:ea typeface="Calibri" panose="020F0502020204030204" pitchFamily="34" charset="0"/>
              <a:cs typeface="Arial"/>
            </a:endParaRPr>
          </a:p>
          <a:p>
            <a:pPr algn="just"/>
            <a:r>
              <a:rPr lang="en-US" sz="2400" dirty="0">
                <a:effectLst/>
                <a:latin typeface="Calibri"/>
                <a:ea typeface="Calibri" panose="020F0502020204030204" pitchFamily="34" charset="0"/>
                <a:cs typeface="Arial"/>
              </a:rPr>
              <a:t>“Meeting the needs of the present without compromising the ability of future generations to meet their own needs.”</a:t>
            </a:r>
            <a:r>
              <a:rPr lang="en-US" sz="2400" dirty="0">
                <a:latin typeface="Calibri"/>
                <a:ea typeface="Calibri" panose="020F0502020204030204" pitchFamily="34" charset="0"/>
                <a:cs typeface="Arial"/>
              </a:rPr>
              <a:t> </a:t>
            </a:r>
            <a:endParaRPr lang="en-US"/>
          </a:p>
          <a:p>
            <a:pPr algn="just"/>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r>
              <a:rPr lang="en-US" sz="1800" dirty="0">
                <a:effectLst/>
                <a:latin typeface="Calibri" panose="020F0502020204030204" pitchFamily="34" charset="0"/>
                <a:ea typeface="Calibri" panose="020F0502020204030204" pitchFamily="34" charset="0"/>
                <a:cs typeface="Arial" panose="020B0604020202020204" pitchFamily="34" charset="0"/>
              </a:rPr>
              <a:t>United Nations World Commission on Environment and Development (WCED), 1987</a:t>
            </a:r>
            <a:endParaRPr lang="en-US" sz="1800" dirty="0"/>
          </a:p>
        </p:txBody>
      </p:sp>
      <p:pic>
        <p:nvPicPr>
          <p:cNvPr id="5" name="Graphic 4" descr="Earth globe: Africa and Europe with solid fill">
            <a:extLst>
              <a:ext uri="{FF2B5EF4-FFF2-40B4-BE49-F238E27FC236}">
                <a16:creationId xmlns:a16="http://schemas.microsoft.com/office/drawing/2014/main" id="{25EF1BEE-6E36-D51F-EE77-3050FA664D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929" y="1192757"/>
            <a:ext cx="914544" cy="914400"/>
          </a:xfrm>
          <a:prstGeom prst="rect">
            <a:avLst/>
          </a:prstGeom>
        </p:spPr>
      </p:pic>
    </p:spTree>
    <p:extLst>
      <p:ext uri="{BB962C8B-B14F-4D97-AF65-F5344CB8AC3E}">
        <p14:creationId xmlns:p14="http://schemas.microsoft.com/office/powerpoint/2010/main" val="212159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5ADD-D2BA-3B3E-F107-2B4867D95EEC}"/>
              </a:ext>
            </a:extLst>
          </p:cNvPr>
          <p:cNvSpPr>
            <a:spLocks noGrp="1"/>
          </p:cNvSpPr>
          <p:nvPr>
            <p:ph type="title"/>
          </p:nvPr>
        </p:nvSpPr>
        <p:spPr/>
        <p:txBody>
          <a:bodyPr/>
          <a:lstStyle/>
          <a:p>
            <a:r>
              <a:rPr lang="en-US" dirty="0"/>
              <a:t>What is ESG?</a:t>
            </a:r>
          </a:p>
        </p:txBody>
      </p:sp>
      <p:sp>
        <p:nvSpPr>
          <p:cNvPr id="3" name="Text Placeholder 2">
            <a:extLst>
              <a:ext uri="{FF2B5EF4-FFF2-40B4-BE49-F238E27FC236}">
                <a16:creationId xmlns:a16="http://schemas.microsoft.com/office/drawing/2014/main" id="{CDBA0F5A-E367-96E0-5023-64B17ADDFB70}"/>
              </a:ext>
            </a:extLst>
          </p:cNvPr>
          <p:cNvSpPr>
            <a:spLocks noGrp="1"/>
          </p:cNvSpPr>
          <p:nvPr>
            <p:ph type="body" sz="quarter" idx="10"/>
          </p:nvPr>
        </p:nvSpPr>
        <p:spPr/>
        <p:txBody>
          <a:bodyPr vert="horz" lIns="0" tIns="0" rIns="0" bIns="0" rtlCol="0" anchor="t">
            <a:normAutofit/>
          </a:bodyPr>
          <a:lstStyle/>
          <a:p>
            <a:pPr algn="just"/>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US" sz="2400" dirty="0">
              <a:latin typeface="Calibri"/>
              <a:ea typeface="Calibri" panose="020F0502020204030204" pitchFamily="34" charset="0"/>
              <a:cs typeface="Arial"/>
            </a:endParaRPr>
          </a:p>
          <a:p>
            <a:pPr algn="just"/>
            <a:r>
              <a:rPr lang="en-US" sz="2400" dirty="0">
                <a:effectLst/>
                <a:latin typeface="Calibri"/>
                <a:ea typeface="Calibri" panose="020F0502020204030204" pitchFamily="34" charset="0"/>
                <a:cs typeface="Arial"/>
              </a:rPr>
              <a:t>“Environmental, Social, and Governance metrics that are used to assess a company’s impact and exposure to a range of environmental, social and governance factors and is a term mainly adopted by investors and rating agencies.”</a:t>
            </a:r>
            <a:endParaRPr lang="en-US">
              <a:latin typeface="Calibri"/>
              <a:cs typeface="Arial"/>
            </a:endParaRPr>
          </a:p>
          <a:p>
            <a:pPr algn="just"/>
            <a:r>
              <a:rPr lang="en-US" sz="3600" dirty="0">
                <a:effectLst/>
                <a:latin typeface="Calibri" panose="020F0502020204030204" pitchFamily="34" charset="0"/>
                <a:ea typeface="Calibri" panose="020F0502020204030204" pitchFamily="34" charset="0"/>
                <a:cs typeface="Arial" panose="020B0604020202020204" pitchFamily="34" charset="0"/>
              </a:rPr>
              <a:t> </a:t>
            </a:r>
          </a:p>
        </p:txBody>
      </p:sp>
      <p:pic>
        <p:nvPicPr>
          <p:cNvPr id="7" name="Graphic 6" descr="Earth globe: Africa and Europe with solid fill">
            <a:extLst>
              <a:ext uri="{FF2B5EF4-FFF2-40B4-BE49-F238E27FC236}">
                <a16:creationId xmlns:a16="http://schemas.microsoft.com/office/drawing/2014/main" id="{AC8EF09A-36A7-F291-B943-67B5D010E2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929" y="1192757"/>
            <a:ext cx="914544" cy="914400"/>
          </a:xfrm>
          <a:prstGeom prst="rect">
            <a:avLst/>
          </a:prstGeom>
        </p:spPr>
      </p:pic>
    </p:spTree>
    <p:extLst>
      <p:ext uri="{BB962C8B-B14F-4D97-AF65-F5344CB8AC3E}">
        <p14:creationId xmlns:p14="http://schemas.microsoft.com/office/powerpoint/2010/main" val="289572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88B8-4B2F-BFE0-B28A-8967CC898867}"/>
              </a:ext>
            </a:extLst>
          </p:cNvPr>
          <p:cNvSpPr>
            <a:spLocks noGrp="1"/>
          </p:cNvSpPr>
          <p:nvPr>
            <p:ph type="title"/>
          </p:nvPr>
        </p:nvSpPr>
        <p:spPr/>
        <p:txBody>
          <a:bodyPr/>
          <a:lstStyle/>
          <a:p>
            <a:r>
              <a:rPr lang="en-US" dirty="0"/>
              <a:t>Deep Dive: ESG Issues </a:t>
            </a:r>
          </a:p>
        </p:txBody>
      </p:sp>
      <p:graphicFrame>
        <p:nvGraphicFramePr>
          <p:cNvPr id="4" name="Table 4">
            <a:extLst>
              <a:ext uri="{FF2B5EF4-FFF2-40B4-BE49-F238E27FC236}">
                <a16:creationId xmlns:a16="http://schemas.microsoft.com/office/drawing/2014/main" id="{04D4A316-DBDB-E470-AC44-3EED54E6DE5E}"/>
              </a:ext>
            </a:extLst>
          </p:cNvPr>
          <p:cNvGraphicFramePr>
            <a:graphicFrameLocks noGrp="1"/>
          </p:cNvGraphicFramePr>
          <p:nvPr>
            <p:extLst>
              <p:ext uri="{D42A27DB-BD31-4B8C-83A1-F6EECF244321}">
                <p14:modId xmlns:p14="http://schemas.microsoft.com/office/powerpoint/2010/main" val="1770409718"/>
              </p:ext>
            </p:extLst>
          </p:nvPr>
        </p:nvGraphicFramePr>
        <p:xfrm>
          <a:off x="451106" y="2978549"/>
          <a:ext cx="8998893" cy="2743200"/>
        </p:xfrm>
        <a:graphic>
          <a:graphicData uri="http://schemas.openxmlformats.org/drawingml/2006/table">
            <a:tbl>
              <a:tblPr firstRow="1" bandRow="1">
                <a:tableStyleId>{5C22544A-7EE6-4342-B048-85BDC9FD1C3A}</a:tableStyleId>
              </a:tblPr>
              <a:tblGrid>
                <a:gridCol w="2999631">
                  <a:extLst>
                    <a:ext uri="{9D8B030D-6E8A-4147-A177-3AD203B41FA5}">
                      <a16:colId xmlns:a16="http://schemas.microsoft.com/office/drawing/2014/main" val="4133326585"/>
                    </a:ext>
                  </a:extLst>
                </a:gridCol>
                <a:gridCol w="2999631">
                  <a:extLst>
                    <a:ext uri="{9D8B030D-6E8A-4147-A177-3AD203B41FA5}">
                      <a16:colId xmlns:a16="http://schemas.microsoft.com/office/drawing/2014/main" val="1216718771"/>
                    </a:ext>
                  </a:extLst>
                </a:gridCol>
                <a:gridCol w="2999631">
                  <a:extLst>
                    <a:ext uri="{9D8B030D-6E8A-4147-A177-3AD203B41FA5}">
                      <a16:colId xmlns:a16="http://schemas.microsoft.com/office/drawing/2014/main" val="2518487346"/>
                    </a:ext>
                  </a:extLst>
                </a:gridCol>
              </a:tblGrid>
              <a:tr h="370840">
                <a:tc>
                  <a:txBody>
                    <a:bodyPr/>
                    <a:lstStyle/>
                    <a:p>
                      <a:pPr algn="ctr"/>
                      <a:r>
                        <a:rPr lang="en-US" sz="2800" dirty="0">
                          <a:solidFill>
                            <a:srgbClr val="B0883C"/>
                          </a:solidFill>
                        </a:rPr>
                        <a:t>Environmental</a:t>
                      </a:r>
                      <a:r>
                        <a:rPr lang="en-US" sz="2800" dirty="0">
                          <a:solidFill>
                            <a:schemeClr val="tx1"/>
                          </a:solidFill>
                        </a:rPr>
                        <a:t> </a:t>
                      </a:r>
                    </a:p>
                  </a:txBody>
                  <a:tcPr>
                    <a:lnR w="12700" cap="flat" cmpd="sng" algn="ctr">
                      <a:solidFill>
                        <a:schemeClr val="tx1"/>
                      </a:solidFill>
                      <a:prstDash val="lgDash"/>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2800" dirty="0">
                          <a:solidFill>
                            <a:schemeClr val="tx1">
                              <a:lumMod val="50000"/>
                              <a:lumOff val="50000"/>
                            </a:schemeClr>
                          </a:solidFill>
                        </a:rPr>
                        <a:t>Social</a:t>
                      </a:r>
                      <a:r>
                        <a:rPr lang="en-US" sz="2800" dirty="0">
                          <a:solidFill>
                            <a:schemeClr val="tx1"/>
                          </a:solidFill>
                        </a:rPr>
                        <a:t> </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B w="12700" cap="flat" cmpd="sng" algn="ctr">
                      <a:noFill/>
                      <a:prstDash val="solid"/>
                      <a:round/>
                      <a:headEnd type="none" w="med" len="med"/>
                      <a:tailEnd type="none" w="med" len="med"/>
                    </a:lnB>
                    <a:noFill/>
                  </a:tcPr>
                </a:tc>
                <a:tc>
                  <a:txBody>
                    <a:bodyPr/>
                    <a:lstStyle/>
                    <a:p>
                      <a:pPr algn="ctr"/>
                      <a:r>
                        <a:rPr lang="en-US" sz="2800" dirty="0">
                          <a:solidFill>
                            <a:srgbClr val="023757"/>
                          </a:solidFill>
                        </a:rPr>
                        <a:t>Governance </a:t>
                      </a:r>
                    </a:p>
                  </a:txBody>
                  <a:tcPr>
                    <a:lnL w="12700" cap="flat" cmpd="sng" algn="ctr">
                      <a:solidFill>
                        <a:schemeClr val="tx1"/>
                      </a:solidFill>
                      <a:prstDash val="lgDash"/>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2968523697"/>
                  </a:ext>
                </a:extLst>
              </a:tr>
              <a:tr h="370840">
                <a:tc>
                  <a:txBody>
                    <a:bodyPr/>
                    <a:lstStyle/>
                    <a:p>
                      <a:pPr algn="ctr"/>
                      <a:r>
                        <a:rPr lang="en-US" sz="1600" dirty="0">
                          <a:solidFill>
                            <a:srgbClr val="B0883C"/>
                          </a:solidFill>
                        </a:rPr>
                        <a:t>Climate change</a:t>
                      </a: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kern="1200" dirty="0">
                          <a:solidFill>
                            <a:schemeClr val="tx1">
                              <a:lumMod val="50000"/>
                              <a:lumOff val="50000"/>
                            </a:schemeClr>
                          </a:solidFill>
                          <a:latin typeface="+mn-lt"/>
                          <a:ea typeface="+mn-ea"/>
                          <a:cs typeface="+mn-cs"/>
                        </a:rPr>
                        <a:t>Working Conditions</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dirty="0">
                          <a:solidFill>
                            <a:srgbClr val="003B5A"/>
                          </a:solidFill>
                        </a:rPr>
                        <a:t>Board Structure </a:t>
                      </a: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79353699"/>
                  </a:ext>
                </a:extLst>
              </a:tr>
              <a:tr h="370840">
                <a:tc>
                  <a:txBody>
                    <a:bodyPr/>
                    <a:lstStyle/>
                    <a:p>
                      <a:pPr algn="ctr"/>
                      <a:r>
                        <a:rPr lang="en-US" sz="1600" dirty="0">
                          <a:solidFill>
                            <a:srgbClr val="B0883C"/>
                          </a:solidFill>
                        </a:rPr>
                        <a:t>Stress on Natural Resources</a:t>
                      </a: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kern="1200" dirty="0">
                          <a:solidFill>
                            <a:schemeClr val="tx1">
                              <a:lumMod val="50000"/>
                              <a:lumOff val="50000"/>
                            </a:schemeClr>
                          </a:solidFill>
                          <a:latin typeface="+mn-lt"/>
                          <a:ea typeface="+mn-ea"/>
                          <a:cs typeface="+mn-cs"/>
                        </a:rPr>
                        <a:t>Labor Rights</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dirty="0">
                          <a:solidFill>
                            <a:srgbClr val="003B5A"/>
                          </a:solidFill>
                        </a:rPr>
                        <a:t>Business Ethics</a:t>
                      </a: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3460769"/>
                  </a:ext>
                </a:extLst>
              </a:tr>
              <a:tr h="370840">
                <a:tc>
                  <a:txBody>
                    <a:bodyPr/>
                    <a:lstStyle/>
                    <a:p>
                      <a:pPr algn="ctr"/>
                      <a:r>
                        <a:rPr lang="en-US" sz="1600" kern="1200" dirty="0">
                          <a:solidFill>
                            <a:srgbClr val="B0883C"/>
                          </a:solidFill>
                          <a:latin typeface="+mn-lt"/>
                          <a:ea typeface="+mn-ea"/>
                          <a:cs typeface="+mn-cs"/>
                        </a:rPr>
                        <a:t>Pollution</a:t>
                      </a: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kern="1200" dirty="0">
                          <a:solidFill>
                            <a:schemeClr val="tx1">
                              <a:lumMod val="50000"/>
                              <a:lumOff val="50000"/>
                            </a:schemeClr>
                          </a:solidFill>
                          <a:latin typeface="+mn-lt"/>
                          <a:ea typeface="+mn-ea"/>
                          <a:cs typeface="+mn-cs"/>
                        </a:rPr>
                        <a:t>Human Rights</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dirty="0">
                          <a:solidFill>
                            <a:srgbClr val="003B5A"/>
                          </a:solidFill>
                        </a:rPr>
                        <a:t>Executive Pay</a:t>
                      </a: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45955976"/>
                  </a:ext>
                </a:extLst>
              </a:tr>
              <a:tr h="370840">
                <a:tc>
                  <a:txBody>
                    <a:bodyPr/>
                    <a:lstStyle/>
                    <a:p>
                      <a:pPr algn="ctr"/>
                      <a:r>
                        <a:rPr lang="en-US" sz="1600" kern="1200" dirty="0">
                          <a:solidFill>
                            <a:srgbClr val="B0883C"/>
                          </a:solidFill>
                          <a:latin typeface="+mn-lt"/>
                          <a:ea typeface="+mn-ea"/>
                          <a:cs typeface="+mn-cs"/>
                        </a:rPr>
                        <a:t>Waste</a:t>
                      </a: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kern="1200" dirty="0">
                          <a:solidFill>
                            <a:schemeClr val="tx1">
                              <a:lumMod val="50000"/>
                              <a:lumOff val="50000"/>
                            </a:schemeClr>
                          </a:solidFill>
                          <a:latin typeface="+mn-lt"/>
                          <a:ea typeface="+mn-ea"/>
                          <a:cs typeface="+mn-cs"/>
                        </a:rPr>
                        <a:t>Human Capital</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dirty="0">
                          <a:solidFill>
                            <a:srgbClr val="003B5A"/>
                          </a:solidFill>
                        </a:rPr>
                        <a:t>Reporting &amp; Transparency </a:t>
                      </a: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18675118"/>
                  </a:ext>
                </a:extLst>
              </a:tr>
              <a:tr h="370840">
                <a:tc>
                  <a:txBody>
                    <a:bodyPr/>
                    <a:lstStyle/>
                    <a:p>
                      <a:pPr algn="ctr"/>
                      <a:endParaRPr lang="en-US" sz="1600" kern="1200" dirty="0">
                        <a:solidFill>
                          <a:srgbClr val="B0883C"/>
                        </a:solidFill>
                        <a:latin typeface="+mn-lt"/>
                        <a:ea typeface="+mn-ea"/>
                        <a:cs typeface="+mn-cs"/>
                      </a:endParaRP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600" b="0" kern="1200" dirty="0">
                          <a:solidFill>
                            <a:schemeClr val="tx1">
                              <a:lumMod val="50000"/>
                              <a:lumOff val="50000"/>
                            </a:schemeClr>
                          </a:solidFill>
                          <a:latin typeface="+mn-lt"/>
                          <a:ea typeface="+mn-ea"/>
                          <a:cs typeface="+mn-cs"/>
                        </a:rPr>
                        <a:t>Stakeholder Opposition </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600" dirty="0">
                        <a:solidFill>
                          <a:srgbClr val="003B5A"/>
                        </a:solidFill>
                      </a:endParaRP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74046509"/>
                  </a:ext>
                </a:extLst>
              </a:tr>
              <a:tr h="370840">
                <a:tc>
                  <a:txBody>
                    <a:bodyPr/>
                    <a:lstStyle/>
                    <a:p>
                      <a:pPr algn="ctr"/>
                      <a:endParaRPr lang="en-US" sz="1600" kern="1200" dirty="0">
                        <a:solidFill>
                          <a:srgbClr val="B0883C"/>
                        </a:solidFill>
                        <a:latin typeface="+mn-lt"/>
                        <a:ea typeface="+mn-ea"/>
                        <a:cs typeface="+mn-cs"/>
                      </a:endParaRPr>
                    </a:p>
                  </a:txBody>
                  <a:tcPr>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US" sz="1600" b="0" kern="1200" dirty="0">
                          <a:solidFill>
                            <a:schemeClr val="tx1">
                              <a:lumMod val="50000"/>
                              <a:lumOff val="50000"/>
                            </a:schemeClr>
                          </a:solidFill>
                          <a:latin typeface="+mn-lt"/>
                          <a:ea typeface="+mn-ea"/>
                          <a:cs typeface="+mn-cs"/>
                        </a:rPr>
                        <a:t>Product Liability </a:t>
                      </a:r>
                    </a:p>
                  </a:txBody>
                  <a:tcPr>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US" sz="1600" dirty="0">
                        <a:solidFill>
                          <a:srgbClr val="003B5A"/>
                        </a:solidFill>
                      </a:endParaRPr>
                    </a:p>
                  </a:txBody>
                  <a:tcPr>
                    <a:lnL w="12700" cap="flat" cmpd="sng" algn="ctr">
                      <a:solidFill>
                        <a:schemeClr val="tx1"/>
                      </a:solidFill>
                      <a:prstDash val="lgDash"/>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326219159"/>
                  </a:ext>
                </a:extLst>
              </a:tr>
            </a:tbl>
          </a:graphicData>
        </a:graphic>
      </p:graphicFrame>
      <p:sp>
        <p:nvSpPr>
          <p:cNvPr id="5" name="TextBox 4">
            <a:extLst>
              <a:ext uri="{FF2B5EF4-FFF2-40B4-BE49-F238E27FC236}">
                <a16:creationId xmlns:a16="http://schemas.microsoft.com/office/drawing/2014/main" id="{1F34A764-1C2A-B13A-05ED-BF8477A6552F}"/>
              </a:ext>
            </a:extLst>
          </p:cNvPr>
          <p:cNvSpPr txBox="1"/>
          <p:nvPr/>
        </p:nvSpPr>
        <p:spPr>
          <a:xfrm>
            <a:off x="451105" y="1508760"/>
            <a:ext cx="8997696" cy="397201"/>
          </a:xfrm>
          <a:prstGeom prst="rect">
            <a:avLst/>
          </a:prstGeom>
          <a:solidFill>
            <a:schemeClr val="bg1">
              <a:lumMod val="75000"/>
            </a:schemeClr>
          </a:solidFill>
        </p:spPr>
        <p:txBody>
          <a:bodyPr wrap="square" tIns="90000" bIns="90000" rtlCol="0" anchor="t">
            <a:spAutoFit/>
          </a:bodyPr>
          <a:lstStyle/>
          <a:p>
            <a:pPr algn="ctr"/>
            <a:r>
              <a:rPr lang="en-US" sz="1400" u="sng" dirty="0">
                <a:solidFill>
                  <a:srgbClr val="000000"/>
                </a:solidFill>
                <a:latin typeface="Arial" pitchFamily="34" charset="0"/>
                <a:cs typeface="Arial" pitchFamily="34" charset="0"/>
              </a:rPr>
              <a:t>Non-exhaustive!</a:t>
            </a:r>
            <a:r>
              <a:rPr lang="en-US" sz="1400" dirty="0">
                <a:solidFill>
                  <a:srgbClr val="000000"/>
                </a:solidFill>
                <a:latin typeface="Arial" pitchFamily="34" charset="0"/>
                <a:cs typeface="Arial" pitchFamily="34" charset="0"/>
              </a:rPr>
              <a:t> These are the major issues considered by investors and companies (but not all)</a:t>
            </a:r>
          </a:p>
        </p:txBody>
      </p:sp>
      <p:pic>
        <p:nvPicPr>
          <p:cNvPr id="3" name="Graphic 2" descr="Open hand with plant with solid fill">
            <a:extLst>
              <a:ext uri="{FF2B5EF4-FFF2-40B4-BE49-F238E27FC236}">
                <a16:creationId xmlns:a16="http://schemas.microsoft.com/office/drawing/2014/main" id="{068F3ADD-3FC0-99DD-B461-850710F882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1305" y="2064149"/>
            <a:ext cx="914544" cy="914400"/>
          </a:xfrm>
          <a:prstGeom prst="rect">
            <a:avLst/>
          </a:prstGeom>
        </p:spPr>
      </p:pic>
      <p:pic>
        <p:nvPicPr>
          <p:cNvPr id="6" name="Graphic 5" descr="Social distancing with solid fill">
            <a:extLst>
              <a:ext uri="{FF2B5EF4-FFF2-40B4-BE49-F238E27FC236}">
                <a16:creationId xmlns:a16="http://schemas.microsoft.com/office/drawing/2014/main" id="{938D945B-DE39-E3D5-F699-C18BCE8470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7705" y="2063858"/>
            <a:ext cx="914544" cy="914400"/>
          </a:xfrm>
          <a:prstGeom prst="rect">
            <a:avLst/>
          </a:prstGeom>
        </p:spPr>
      </p:pic>
      <p:pic>
        <p:nvPicPr>
          <p:cNvPr id="9" name="Graphic 17" descr="Remote work with solid fill">
            <a:extLst>
              <a:ext uri="{FF2B5EF4-FFF2-40B4-BE49-F238E27FC236}">
                <a16:creationId xmlns:a16="http://schemas.microsoft.com/office/drawing/2014/main" id="{738DDBA2-4752-0DB2-555D-2FFC3ED1C8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09097" y="2031732"/>
            <a:ext cx="988822" cy="988666"/>
          </a:xfrm>
          <a:prstGeom prst="rect">
            <a:avLst/>
          </a:prstGeom>
        </p:spPr>
      </p:pic>
    </p:spTree>
    <p:extLst>
      <p:ext uri="{BB962C8B-B14F-4D97-AF65-F5344CB8AC3E}">
        <p14:creationId xmlns:p14="http://schemas.microsoft.com/office/powerpoint/2010/main" val="35447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B657-A29C-5863-B311-AA0CBBDD7442}"/>
              </a:ext>
            </a:extLst>
          </p:cNvPr>
          <p:cNvSpPr>
            <a:spLocks noGrp="1"/>
          </p:cNvSpPr>
          <p:nvPr>
            <p:ph type="title"/>
          </p:nvPr>
        </p:nvSpPr>
        <p:spPr/>
        <p:txBody>
          <a:bodyPr/>
          <a:lstStyle/>
          <a:p>
            <a:r>
              <a:rPr lang="en-US" dirty="0"/>
              <a:t>Deep Dive: Environmental Issues </a:t>
            </a:r>
          </a:p>
        </p:txBody>
      </p:sp>
      <p:pic>
        <p:nvPicPr>
          <p:cNvPr id="23" name="Graphic 22" descr="Garbage with solid fill">
            <a:extLst>
              <a:ext uri="{FF2B5EF4-FFF2-40B4-BE49-F238E27FC236}">
                <a16:creationId xmlns:a16="http://schemas.microsoft.com/office/drawing/2014/main" id="{0F149489-B10F-551F-BF20-321F885A74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4074" y="3978167"/>
            <a:ext cx="1169240" cy="1169056"/>
          </a:xfrm>
          <a:prstGeom prst="rect">
            <a:avLst/>
          </a:prstGeom>
        </p:spPr>
      </p:pic>
      <p:pic>
        <p:nvPicPr>
          <p:cNvPr id="24" name="Graphic 23" descr="Homeopathy with solid fill">
            <a:extLst>
              <a:ext uri="{FF2B5EF4-FFF2-40B4-BE49-F238E27FC236}">
                <a16:creationId xmlns:a16="http://schemas.microsoft.com/office/drawing/2014/main" id="{BB35A14E-B546-E518-7556-2DDB249D64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6567" y="1711204"/>
            <a:ext cx="1300893" cy="1300688"/>
          </a:xfrm>
          <a:prstGeom prst="rect">
            <a:avLst/>
          </a:prstGeom>
        </p:spPr>
      </p:pic>
      <p:pic>
        <p:nvPicPr>
          <p:cNvPr id="25" name="Graphic 24" descr="Thermometer with solid fill">
            <a:extLst>
              <a:ext uri="{FF2B5EF4-FFF2-40B4-BE49-F238E27FC236}">
                <a16:creationId xmlns:a16="http://schemas.microsoft.com/office/drawing/2014/main" id="{239CC36D-30B2-F96B-2C0D-36CD8019EE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10778" y="1907440"/>
            <a:ext cx="914544" cy="914400"/>
          </a:xfrm>
          <a:prstGeom prst="rect">
            <a:avLst/>
          </a:prstGeom>
        </p:spPr>
      </p:pic>
      <p:pic>
        <p:nvPicPr>
          <p:cNvPr id="26" name="Graphic 25" descr="Power Plant with solid fill">
            <a:extLst>
              <a:ext uri="{FF2B5EF4-FFF2-40B4-BE49-F238E27FC236}">
                <a16:creationId xmlns:a16="http://schemas.microsoft.com/office/drawing/2014/main" id="{C045980F-E967-8A5C-423E-0A51C6C4DF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96288" y="3978167"/>
            <a:ext cx="1110663" cy="1110488"/>
          </a:xfrm>
          <a:prstGeom prst="rect">
            <a:avLst/>
          </a:prstGeom>
        </p:spPr>
      </p:pic>
      <p:sp>
        <p:nvSpPr>
          <p:cNvPr id="3" name="TextBox 2">
            <a:extLst>
              <a:ext uri="{FF2B5EF4-FFF2-40B4-BE49-F238E27FC236}">
                <a16:creationId xmlns:a16="http://schemas.microsoft.com/office/drawing/2014/main" id="{61B956B8-C019-DEB6-BCF8-C166A23249D1}"/>
              </a:ext>
            </a:extLst>
          </p:cNvPr>
          <p:cNvSpPr txBox="1"/>
          <p:nvPr/>
        </p:nvSpPr>
        <p:spPr>
          <a:xfrm>
            <a:off x="1390050" y="1819850"/>
            <a:ext cx="2125155" cy="427979"/>
          </a:xfrm>
          <a:prstGeom prst="rect">
            <a:avLst/>
          </a:prstGeom>
          <a:noFill/>
        </p:spPr>
        <p:txBody>
          <a:bodyPr wrap="square" tIns="90000" bIns="90000" rtlCol="0" anchor="t">
            <a:spAutoFit/>
          </a:bodyPr>
          <a:lstStyle/>
          <a:p>
            <a:pPr algn="ctr"/>
            <a:r>
              <a:rPr lang="en-US" sz="1600" b="1" dirty="0">
                <a:solidFill>
                  <a:srgbClr val="B0883C"/>
                </a:solidFill>
                <a:latin typeface="Arial" pitchFamily="34" charset="0"/>
                <a:cs typeface="Arial" pitchFamily="34" charset="0"/>
              </a:rPr>
              <a:t>Climate Change</a:t>
            </a:r>
          </a:p>
        </p:txBody>
      </p:sp>
      <p:sp>
        <p:nvSpPr>
          <p:cNvPr id="8" name="TextBox 7">
            <a:extLst>
              <a:ext uri="{FF2B5EF4-FFF2-40B4-BE49-F238E27FC236}">
                <a16:creationId xmlns:a16="http://schemas.microsoft.com/office/drawing/2014/main" id="{0469082B-83DE-4F6A-10F5-01029850D30A}"/>
              </a:ext>
            </a:extLst>
          </p:cNvPr>
          <p:cNvSpPr txBox="1"/>
          <p:nvPr/>
        </p:nvSpPr>
        <p:spPr>
          <a:xfrm>
            <a:off x="4621887" y="1728584"/>
            <a:ext cx="2125155" cy="674200"/>
          </a:xfrm>
          <a:prstGeom prst="rect">
            <a:avLst/>
          </a:prstGeom>
          <a:noFill/>
        </p:spPr>
        <p:txBody>
          <a:bodyPr wrap="square" tIns="90000" bIns="90000" rtlCol="0" anchor="t">
            <a:spAutoFit/>
          </a:bodyPr>
          <a:lstStyle/>
          <a:p>
            <a:r>
              <a:rPr lang="en-US" sz="1600" b="1" dirty="0">
                <a:solidFill>
                  <a:srgbClr val="B0883C"/>
                </a:solidFill>
                <a:latin typeface="Arial" pitchFamily="34" charset="0"/>
                <a:cs typeface="Arial" pitchFamily="34" charset="0"/>
              </a:rPr>
              <a:t>Pressure on </a:t>
            </a:r>
          </a:p>
          <a:p>
            <a:r>
              <a:rPr lang="en-US" sz="1600" b="1" dirty="0">
                <a:solidFill>
                  <a:srgbClr val="B0883C"/>
                </a:solidFill>
                <a:latin typeface="Arial" pitchFamily="34" charset="0"/>
                <a:cs typeface="Arial" pitchFamily="34" charset="0"/>
              </a:rPr>
              <a:t>Natural Resources</a:t>
            </a:r>
          </a:p>
        </p:txBody>
      </p:sp>
      <p:sp>
        <p:nvSpPr>
          <p:cNvPr id="9" name="TextBox 8">
            <a:extLst>
              <a:ext uri="{FF2B5EF4-FFF2-40B4-BE49-F238E27FC236}">
                <a16:creationId xmlns:a16="http://schemas.microsoft.com/office/drawing/2014/main" id="{924910FA-4C76-C422-54AA-CEC0BA8DC0AE}"/>
              </a:ext>
            </a:extLst>
          </p:cNvPr>
          <p:cNvSpPr txBox="1"/>
          <p:nvPr/>
        </p:nvSpPr>
        <p:spPr>
          <a:xfrm>
            <a:off x="4621887" y="3983437"/>
            <a:ext cx="2125155" cy="427979"/>
          </a:xfrm>
          <a:prstGeom prst="rect">
            <a:avLst/>
          </a:prstGeom>
          <a:noFill/>
        </p:spPr>
        <p:txBody>
          <a:bodyPr wrap="square" tIns="90000" bIns="90000" rtlCol="0" anchor="t">
            <a:spAutoFit/>
          </a:bodyPr>
          <a:lstStyle/>
          <a:p>
            <a:r>
              <a:rPr lang="en-US" sz="1600" b="1" dirty="0">
                <a:solidFill>
                  <a:srgbClr val="B0883C"/>
                </a:solidFill>
                <a:latin typeface="Arial" pitchFamily="34" charset="0"/>
                <a:cs typeface="Arial" pitchFamily="34" charset="0"/>
              </a:rPr>
              <a:t>Waste</a:t>
            </a:r>
          </a:p>
        </p:txBody>
      </p:sp>
      <p:sp>
        <p:nvSpPr>
          <p:cNvPr id="10" name="TextBox 9">
            <a:extLst>
              <a:ext uri="{FF2B5EF4-FFF2-40B4-BE49-F238E27FC236}">
                <a16:creationId xmlns:a16="http://schemas.microsoft.com/office/drawing/2014/main" id="{2DEE8962-94DF-2E11-A861-CA5A39632ACB}"/>
              </a:ext>
            </a:extLst>
          </p:cNvPr>
          <p:cNvSpPr txBox="1"/>
          <p:nvPr/>
        </p:nvSpPr>
        <p:spPr>
          <a:xfrm>
            <a:off x="1650999" y="4016416"/>
            <a:ext cx="2125155" cy="427979"/>
          </a:xfrm>
          <a:prstGeom prst="rect">
            <a:avLst/>
          </a:prstGeom>
          <a:noFill/>
        </p:spPr>
        <p:txBody>
          <a:bodyPr wrap="square" tIns="90000" bIns="90000" rtlCol="0" anchor="t">
            <a:spAutoFit/>
          </a:bodyPr>
          <a:lstStyle/>
          <a:p>
            <a:r>
              <a:rPr lang="en-US" sz="1600" b="1" dirty="0">
                <a:solidFill>
                  <a:srgbClr val="B0883C"/>
                </a:solidFill>
                <a:latin typeface="Arial" pitchFamily="34" charset="0"/>
                <a:cs typeface="Arial" pitchFamily="34" charset="0"/>
              </a:rPr>
              <a:t>Pollution</a:t>
            </a:r>
          </a:p>
        </p:txBody>
      </p:sp>
      <p:grpSp>
        <p:nvGrpSpPr>
          <p:cNvPr id="11" name="Group 10">
            <a:extLst>
              <a:ext uri="{FF2B5EF4-FFF2-40B4-BE49-F238E27FC236}">
                <a16:creationId xmlns:a16="http://schemas.microsoft.com/office/drawing/2014/main" id="{D50B0364-4175-5769-154C-45C91F8BA2B9}"/>
              </a:ext>
            </a:extLst>
          </p:cNvPr>
          <p:cNvGrpSpPr/>
          <p:nvPr/>
        </p:nvGrpSpPr>
        <p:grpSpPr>
          <a:xfrm>
            <a:off x="1651000" y="2206974"/>
            <a:ext cx="1629359" cy="867105"/>
            <a:chOff x="0" y="434676"/>
            <a:chExt cx="6604000" cy="867105"/>
          </a:xfrm>
        </p:grpSpPr>
        <p:sp>
          <p:nvSpPr>
            <p:cNvPr id="12" name="Rectangle 11">
              <a:extLst>
                <a:ext uri="{FF2B5EF4-FFF2-40B4-BE49-F238E27FC236}">
                  <a16:creationId xmlns:a16="http://schemas.microsoft.com/office/drawing/2014/main" id="{E7F35D54-F2EC-DCCB-F90D-3FFAD725EF3C}"/>
                </a:ext>
              </a:extLst>
            </p:cNvPr>
            <p:cNvSpPr/>
            <p:nvPr/>
          </p:nvSpPr>
          <p:spPr>
            <a:xfrm>
              <a:off x="0" y="434676"/>
              <a:ext cx="6604000" cy="8671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40994A1E-9FD4-2C97-62F6-64A4EFDDCAB8}"/>
                </a:ext>
              </a:extLst>
            </p:cNvPr>
            <p:cNvSpPr txBox="1"/>
            <p:nvPr/>
          </p:nvSpPr>
          <p:spPr>
            <a:xfrm>
              <a:off x="0" y="434676"/>
              <a:ext cx="6604000"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kern="1200" dirty="0"/>
                <a:t>Extreme weather events </a:t>
              </a:r>
            </a:p>
            <a:p>
              <a:pPr marL="57150" lvl="1" indent="-57150" algn="l" defTabSz="444500">
                <a:lnSpc>
                  <a:spcPct val="90000"/>
                </a:lnSpc>
                <a:spcBef>
                  <a:spcPct val="0"/>
                </a:spcBef>
                <a:spcAft>
                  <a:spcPct val="15000"/>
                </a:spcAft>
                <a:buChar char="•"/>
              </a:pPr>
              <a:r>
                <a:rPr lang="en-US" sz="1000" kern="1200" dirty="0"/>
                <a:t>Global warming (main driver is gas emissions </a:t>
              </a:r>
              <a:r>
                <a:rPr lang="en-US" sz="1000" kern="1200" dirty="0" err="1"/>
                <a:t>i.e</a:t>
              </a:r>
              <a:r>
                <a:rPr lang="en-US" sz="1000" kern="1200" dirty="0"/>
                <a:t> CO2)</a:t>
              </a:r>
            </a:p>
            <a:p>
              <a:pPr marL="57150" lvl="1" indent="-57150" algn="l" defTabSz="444500">
                <a:lnSpc>
                  <a:spcPct val="90000"/>
                </a:lnSpc>
                <a:spcBef>
                  <a:spcPct val="0"/>
                </a:spcBef>
                <a:spcAft>
                  <a:spcPct val="15000"/>
                </a:spcAft>
                <a:buChar char="•"/>
              </a:pPr>
              <a:r>
                <a:rPr lang="en-US" sz="1000" kern="1200" dirty="0"/>
                <a:t>Costly to mitigate or adapt with (Paris Agreement) </a:t>
              </a:r>
            </a:p>
          </p:txBody>
        </p:sp>
      </p:grpSp>
      <p:sp>
        <p:nvSpPr>
          <p:cNvPr id="14" name="TextBox 13">
            <a:extLst>
              <a:ext uri="{FF2B5EF4-FFF2-40B4-BE49-F238E27FC236}">
                <a16:creationId xmlns:a16="http://schemas.microsoft.com/office/drawing/2014/main" id="{1B7EF79A-052B-AE50-46A4-62C7F2644AC9}"/>
              </a:ext>
            </a:extLst>
          </p:cNvPr>
          <p:cNvSpPr txBox="1"/>
          <p:nvPr/>
        </p:nvSpPr>
        <p:spPr>
          <a:xfrm>
            <a:off x="4673714" y="2347113"/>
            <a:ext cx="1629359"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kern="1200" dirty="0"/>
              <a:t>Plants and animals (biodiversity)</a:t>
            </a:r>
          </a:p>
          <a:p>
            <a:pPr marL="57150" lvl="1" indent="-57150" algn="l" defTabSz="444500">
              <a:lnSpc>
                <a:spcPct val="90000"/>
              </a:lnSpc>
              <a:spcBef>
                <a:spcPct val="0"/>
              </a:spcBef>
              <a:spcAft>
                <a:spcPct val="15000"/>
              </a:spcAft>
              <a:buChar char="•"/>
            </a:pPr>
            <a:r>
              <a:rPr lang="en-US" sz="1000" dirty="0"/>
              <a:t>Fresh water</a:t>
            </a:r>
          </a:p>
          <a:p>
            <a:pPr marL="57150" lvl="1" indent="-57150" algn="l" defTabSz="444500">
              <a:lnSpc>
                <a:spcPct val="90000"/>
              </a:lnSpc>
              <a:spcBef>
                <a:spcPct val="0"/>
              </a:spcBef>
              <a:spcAft>
                <a:spcPct val="15000"/>
              </a:spcAft>
              <a:buChar char="•"/>
            </a:pPr>
            <a:r>
              <a:rPr lang="en-US" sz="1000" kern="1200" dirty="0"/>
              <a:t>Metals and minerals</a:t>
            </a:r>
          </a:p>
        </p:txBody>
      </p:sp>
      <p:sp>
        <p:nvSpPr>
          <p:cNvPr id="15" name="TextBox 14">
            <a:extLst>
              <a:ext uri="{FF2B5EF4-FFF2-40B4-BE49-F238E27FC236}">
                <a16:creationId xmlns:a16="http://schemas.microsoft.com/office/drawing/2014/main" id="{09DD0EC5-DD6F-64D5-F9A7-6ED0AD7F9A68}"/>
              </a:ext>
            </a:extLst>
          </p:cNvPr>
          <p:cNvSpPr txBox="1"/>
          <p:nvPr/>
        </p:nvSpPr>
        <p:spPr>
          <a:xfrm>
            <a:off x="1650999" y="4365291"/>
            <a:ext cx="1629359"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dirty="0"/>
              <a:t>Harms the environment and living species. </a:t>
            </a:r>
          </a:p>
          <a:p>
            <a:pPr marL="57150" lvl="1" indent="-57150" algn="l" defTabSz="444500">
              <a:lnSpc>
                <a:spcPct val="90000"/>
              </a:lnSpc>
              <a:spcBef>
                <a:spcPct val="0"/>
              </a:spcBef>
              <a:spcAft>
                <a:spcPct val="15000"/>
              </a:spcAft>
              <a:buChar char="•"/>
            </a:pPr>
            <a:r>
              <a:rPr lang="en-US" sz="1000" dirty="0"/>
              <a:t>10% of all deaths!</a:t>
            </a:r>
          </a:p>
          <a:p>
            <a:pPr marL="57150" lvl="1" indent="-57150" algn="l" defTabSz="444500">
              <a:lnSpc>
                <a:spcPct val="90000"/>
              </a:lnSpc>
              <a:spcBef>
                <a:spcPct val="0"/>
              </a:spcBef>
              <a:spcAft>
                <a:spcPct val="15000"/>
              </a:spcAft>
              <a:buChar char="•"/>
            </a:pPr>
            <a:endParaRPr lang="en-US" sz="1000" kern="1200" dirty="0"/>
          </a:p>
        </p:txBody>
      </p:sp>
      <p:sp>
        <p:nvSpPr>
          <p:cNvPr id="16" name="TextBox 15">
            <a:extLst>
              <a:ext uri="{FF2B5EF4-FFF2-40B4-BE49-F238E27FC236}">
                <a16:creationId xmlns:a16="http://schemas.microsoft.com/office/drawing/2014/main" id="{2D4A9FD0-46E7-CC0F-ADBE-394906C1C8BE}"/>
              </a:ext>
            </a:extLst>
          </p:cNvPr>
          <p:cNvSpPr txBox="1"/>
          <p:nvPr/>
        </p:nvSpPr>
        <p:spPr>
          <a:xfrm>
            <a:off x="4673713" y="4338583"/>
            <a:ext cx="1629359" cy="867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har char="•"/>
            </a:pPr>
            <a:r>
              <a:rPr lang="en-US" sz="1000" dirty="0"/>
              <a:t>Harms the environment and living species. </a:t>
            </a:r>
          </a:p>
          <a:p>
            <a:pPr marL="57150" lvl="1" indent="-57150" algn="l" defTabSz="444500">
              <a:lnSpc>
                <a:spcPct val="90000"/>
              </a:lnSpc>
              <a:spcBef>
                <a:spcPct val="0"/>
              </a:spcBef>
              <a:spcAft>
                <a:spcPct val="15000"/>
              </a:spcAft>
              <a:buChar char="•"/>
            </a:pPr>
            <a:r>
              <a:rPr lang="en-US" sz="1000" dirty="0"/>
              <a:t>Solutions could save costs (recycling)</a:t>
            </a:r>
          </a:p>
          <a:p>
            <a:pPr marL="57150" lvl="1" indent="-57150" algn="l" defTabSz="444500">
              <a:lnSpc>
                <a:spcPct val="90000"/>
              </a:lnSpc>
              <a:spcBef>
                <a:spcPct val="0"/>
              </a:spcBef>
              <a:spcAft>
                <a:spcPct val="15000"/>
              </a:spcAft>
              <a:buChar char="•"/>
            </a:pPr>
            <a:endParaRPr lang="en-US" sz="1000" kern="1200" dirty="0"/>
          </a:p>
        </p:txBody>
      </p:sp>
    </p:spTree>
    <p:extLst>
      <p:ext uri="{BB962C8B-B14F-4D97-AF65-F5344CB8AC3E}">
        <p14:creationId xmlns:p14="http://schemas.microsoft.com/office/powerpoint/2010/main" val="22361489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P_IDX" val="5"/>
  <p:tag name="THINKCELLPRESENTATIONDONOTDELETE" val="&lt;?xml version=&quot;1.0&quot; encoding=&quot;UTF-16&quot; standalone=&quot;yes&quot;?&gt;&#10;&lt;root reqver=&quot;21047&quot;&gt;&lt;version val=&quot;23266&quot;/&gt;&lt;CPresentation id=&quot;1&quot;&gt;&lt;m_precDefaultNumber/&gt;&lt;m_precDefaultPercent/&gt;&lt;m_precDefaultDate/&gt;&lt;m_precDefaultYear/&gt;&lt;m_precDefaultQuarter&gt;&lt;m_bNumberIsYear val=&quot;0&quot;/&gt;&lt;m_strFormatTime&gt;Q%5&lt;/m_strFormatTime&gt;&lt;/m_precDefaultQuarter&gt;&lt;m_precDefaultMonth/&gt;&lt;m_precDefaultWeek&gt;&lt;m_bNumberIsYear val=&quot;0&quot;/&gt;&lt;m_strFormatTime&gt;%d.&lt;/m_strFormatTime&gt;&lt;/m_precDefaultWeek&gt;&lt;m_precDefaultDay&gt;&lt;m_bNumberIsYear val=&quot;0&quot;/&gt;&lt;m_strFormatTime&gt;%#d&lt;/m_strFormatTime&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SLIDESTYLE" val="CoverPag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LNcBZAh00yCyFrGOiwur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ZWqo15Z.ECsH3SejSSz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X9Zi.6llUif5knD45Be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_KgIQwmV0m15C2E0A9J0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Blank.potx" id="{4E9940E4-13D5-49D2-86BB-8132D4559CAC}" vid="{7F86EA58-B7B2-445A-A3CB-C0573CBDD7A1}"/>
    </a:ext>
  </a:extLst>
</a:theme>
</file>

<file path=ppt/theme/theme2.xml><?xml version="1.0" encoding="utf-8"?>
<a:theme xmlns:a="http://schemas.openxmlformats.org/drawingml/2006/main" name="1_blank">
  <a:themeElements>
    <a:clrScheme name="xxx">
      <a:dk1>
        <a:srgbClr val="000000"/>
      </a:dk1>
      <a:lt1>
        <a:srgbClr val="FFFFFF"/>
      </a:lt1>
      <a:dk2>
        <a:srgbClr val="002060"/>
      </a:dk2>
      <a:lt2>
        <a:srgbClr val="808080"/>
      </a:lt2>
      <a:accent1>
        <a:srgbClr val="E2E2E2"/>
      </a:accent1>
      <a:accent2>
        <a:srgbClr val="BFC7D7"/>
      </a:accent2>
      <a:accent3>
        <a:srgbClr val="FFFFFF"/>
      </a:accent3>
      <a:accent4>
        <a:srgbClr val="808080"/>
      </a:accent4>
      <a:accent5>
        <a:srgbClr val="79A2B3"/>
      </a:accent5>
      <a:accent6>
        <a:srgbClr val="DCC05A"/>
      </a:accent6>
      <a:hlink>
        <a:srgbClr val="3F5787"/>
      </a:hlink>
      <a:folHlink>
        <a:srgbClr val="7F8FAF"/>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FDFDF"/>
        </a:solidFill>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9F9F9F"/>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blank.potx" id="{198FA9B6-4563-4FA4-AD0D-6B15DFC8C813}" vid="{3E56228B-78C3-4B4B-805D-E2215DAF5A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http://it-network.bcg.com/SiteDirectory/Sharepoint_Platform/TeamSites09/FarmDeploy/iptest</rca:property>
    <rca:property rca:type="CreateSynchronously">False</rca:property>
    <rca:property rca:type="AllowChangeProcessingConfig">True</rca:property>
    <rca:property rca:type="ConverterSpecificSettings"/>
  </rca:Converter>
</rca:RCAuthori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2B2F57513A547879471749A2268C3" ma:contentTypeVersion="1" ma:contentTypeDescription="Create a new document." ma:contentTypeScope="" ma:versionID="187b2ccb4db15664d5e0eaca524ea8a3">
  <xsd:schema xmlns:xsd="http://www.w3.org/2001/XMLSchema" xmlns:p="http://schemas.microsoft.com/office/2006/metadata/properties" targetNamespace="http://schemas.microsoft.com/office/2006/metadata/properties" ma:root="true" ma:fieldsID="876b2bb4dfc2b028f5344ecdeae42f3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BF56AB9-1D7B-4EEB-B7B0-A85AED613A97}">
  <ds:schemaRefs>
    <ds:schemaRef ds:uri="http://schemas.microsoft.com/sharepoint/v3/contenttype/forms"/>
  </ds:schemaRefs>
</ds:datastoreItem>
</file>

<file path=customXml/itemProps2.xml><?xml version="1.0" encoding="utf-8"?>
<ds:datastoreItem xmlns:ds="http://schemas.openxmlformats.org/officeDocument/2006/customXml" ds:itemID="{CB87F45E-89F2-4F93-BA38-4E759A2983DE}">
  <ds:schemaRefs>
    <ds:schemaRef ds:uri="urn:sharePointPublishingRcaProperties"/>
  </ds:schemaRefs>
</ds:datastoreItem>
</file>

<file path=customXml/itemProps3.xml><?xml version="1.0" encoding="utf-8"?>
<ds:datastoreItem xmlns:ds="http://schemas.openxmlformats.org/officeDocument/2006/customXml" ds:itemID="{ABDB0175-C2BA-4739-B241-D8A48BED439F}">
  <ds:schemaRefs>
    <ds:schemaRef ds:uri="http://purl.org/dc/elements/1.1/"/>
    <ds:schemaRef ds:uri="http://purl.org/dc/terms/"/>
    <ds:schemaRef ds:uri="http://schemas.microsoft.com/office/2006/metadata/contentType"/>
    <ds:schemaRef ds:uri="http://schemas.microsoft.com/office/2006/metadata/properties"/>
    <ds:schemaRef ds:uri="http://schemas.microsoft.com/office/2006/metadata/properties/metaAttributes"/>
    <ds:schemaRef ds:uri="http://schemas.microsoft.com/office/internal/2005/internalDocumentation"/>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2D2F14E-91D0-46BE-AF0B-03FA64177EC7}">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21590</TotalTime>
  <Words>878</Words>
  <Application>Microsoft Office PowerPoint</Application>
  <PresentationFormat>A4 Paper (210x297 mm)</PresentationFormat>
  <Paragraphs>211</Paragraphs>
  <Slides>23</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Charter ITC Std</vt:lpstr>
      <vt:lpstr>Courier New</vt:lpstr>
      <vt:lpstr>Source Sans Pro</vt:lpstr>
      <vt:lpstr>blank</vt:lpstr>
      <vt:lpstr>1_blank</vt:lpstr>
      <vt:lpstr>think-cell Slide</vt:lpstr>
      <vt:lpstr>PowerPoint Presentation</vt:lpstr>
      <vt:lpstr>Capital Markets Authority </vt:lpstr>
      <vt:lpstr>But First: Ethics</vt:lpstr>
      <vt:lpstr>It all Starts with Investors </vt:lpstr>
      <vt:lpstr>Unprecedented Evolution: CSR to Sustainability   </vt:lpstr>
      <vt:lpstr>What is Sustainability?</vt:lpstr>
      <vt:lpstr>What is ESG?</vt:lpstr>
      <vt:lpstr>Deep Dive: ESG Issues </vt:lpstr>
      <vt:lpstr>Deep Dive: Environmental Issues </vt:lpstr>
      <vt:lpstr>Deep Dive: Social Issues </vt:lpstr>
      <vt:lpstr>Deep Dive: Governance Issues </vt:lpstr>
      <vt:lpstr>Importance of Incorporating Sustainability</vt:lpstr>
      <vt:lpstr>Risk Perspective: Top Global Risks (10 Years) </vt:lpstr>
      <vt:lpstr>Return Perspective: Documented Impact on Performance </vt:lpstr>
      <vt:lpstr>A View Validated by the Market  </vt:lpstr>
      <vt:lpstr>A View Validated by the Market  </vt:lpstr>
      <vt:lpstr>Investing for Tomorrow: Capital Markets' Contribution to Sustainability</vt:lpstr>
      <vt:lpstr>Investing for Tomorrow: Capital Markets' Contribution to Sustainability</vt:lpstr>
      <vt:lpstr>Sustainability Disclosures </vt:lpstr>
      <vt:lpstr>Capital Markets Authority's (CMA) Role</vt:lpstr>
      <vt:lpstr>PowerPoint Presentation</vt:lpstr>
      <vt:lpstr>Recent Observations: Kuwaiti Market </vt:lpstr>
      <vt:lpstr>PowerPoint Presentation</vt:lpstr>
    </vt:vector>
  </TitlesOfParts>
  <Company>The 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Baars Monique</dc:creator>
  <cp:lastModifiedBy>Abdulrahman Al Failakawi</cp:lastModifiedBy>
  <cp:revision>1904</cp:revision>
  <cp:lastPrinted>2018-07-25T06:44:33Z</cp:lastPrinted>
  <dcterms:created xsi:type="dcterms:W3CDTF">2016-03-21T16:59:35Z</dcterms:created>
  <dcterms:modified xsi:type="dcterms:W3CDTF">2024-05-06T09:33:25Z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BCGmod</vt:lpwstr>
  </property>
  <property fmtid="{D5CDD505-2E9C-101B-9397-08002B2CF9AE}" pid="4" name="Template Name">
    <vt:lpwstr>A4</vt:lpwstr>
  </property>
  <property fmtid="{D5CDD505-2E9C-101B-9397-08002B2CF9AE}" pid="5" name="_NewReviewCycle">
    <vt:lpwstr/>
  </property>
  <property fmtid="{D5CDD505-2E9C-101B-9397-08002B2CF9AE}" pid="6" name="TitusGUID">
    <vt:lpwstr>330fbcaa-5efe-48f7-ba23-53aad9dace79</vt:lpwstr>
  </property>
</Properties>
</file>