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5"/>
    <p:sldMasterId id="2147483664" r:id="rId6"/>
  </p:sldMasterIdLst>
  <p:notesMasterIdLst>
    <p:notesMasterId r:id="rId30"/>
  </p:notesMasterIdLst>
  <p:handoutMasterIdLst>
    <p:handoutMasterId r:id="rId31"/>
  </p:handoutMasterIdLst>
  <p:sldIdLst>
    <p:sldId id="266" r:id="rId7"/>
    <p:sldId id="267" r:id="rId8"/>
    <p:sldId id="268" r:id="rId9"/>
    <p:sldId id="269" r:id="rId10"/>
    <p:sldId id="270" r:id="rId11"/>
    <p:sldId id="271" r:id="rId12"/>
    <p:sldId id="272" r:id="rId13"/>
    <p:sldId id="273" r:id="rId14"/>
    <p:sldId id="274" r:id="rId15"/>
    <p:sldId id="275" r:id="rId16"/>
    <p:sldId id="302" r:id="rId17"/>
    <p:sldId id="278" r:id="rId18"/>
    <p:sldId id="303" r:id="rId19"/>
    <p:sldId id="279" r:id="rId20"/>
    <p:sldId id="297" r:id="rId21"/>
    <p:sldId id="280" r:id="rId22"/>
    <p:sldId id="295" r:id="rId23"/>
    <p:sldId id="296" r:id="rId24"/>
    <p:sldId id="304" r:id="rId25"/>
    <p:sldId id="298" r:id="rId26"/>
    <p:sldId id="299" r:id="rId27"/>
    <p:sldId id="300" r:id="rId28"/>
    <p:sldId id="301" r:id="rId29"/>
  </p:sldIdLst>
  <p:sldSz cx="9906000" cy="6858000" type="A4"/>
  <p:notesSz cx="7023100" cy="9309100"/>
  <p:custDataLst>
    <p:tags r:id="rId3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883C"/>
    <a:srgbClr val="7F7F7F"/>
    <a:srgbClr val="167A56"/>
    <a:srgbClr val="003B5A"/>
    <a:srgbClr val="023757"/>
    <a:srgbClr val="041C68"/>
    <a:srgbClr val="E8C284"/>
    <a:srgbClr val="062A9C"/>
    <a:srgbClr val="FF99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88" autoAdjust="0"/>
    <p:restoredTop sz="94472" autoAdjust="0"/>
  </p:normalViewPr>
  <p:slideViewPr>
    <p:cSldViewPr snapToGrid="0" snapToObjects="1" showGuides="1">
      <p:cViewPr varScale="1">
        <p:scale>
          <a:sx n="155" d="100"/>
          <a:sy n="155" d="100"/>
        </p:scale>
        <p:origin x="2004" y="92"/>
      </p:cViewPr>
      <p:guideLst>
        <p:guide orient="horz" pos="2160"/>
        <p:guide pos="312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2" d="100"/>
          <a:sy n="82" d="100"/>
        </p:scale>
        <p:origin x="-2682" y="-84"/>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gs" Target="tags/tag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r>
              <a:rPr lang="en-US" dirty="0"/>
              <a:t>Sustainability Report Issuance</a:t>
            </a:r>
          </a:p>
          <a:p>
            <a:pPr>
              <a:defRPr/>
            </a:pPr>
            <a:r>
              <a:rPr lang="en-US" dirty="0"/>
              <a:t>Premier Market – </a:t>
            </a:r>
            <a:r>
              <a:rPr lang="en-US" dirty="0" err="1"/>
              <a:t>Boursa</a:t>
            </a:r>
            <a:r>
              <a:rPr lang="en-US" dirty="0"/>
              <a:t> Kuwait</a:t>
            </a:r>
            <a:r>
              <a:rPr lang="en-US" baseline="0" dirty="0"/>
              <a:t> </a:t>
            </a:r>
            <a:endParaRPr lang="en-US" dirty="0"/>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65000"/>
                  <a:lumOff val="35000"/>
                </a:schemeClr>
              </a:solidFill>
              <a:latin typeface="+mn-lt"/>
              <a:ea typeface="+mn-ea"/>
              <a:cs typeface="+mn-cs"/>
            </a:defRPr>
          </a:pPr>
          <a:endParaRPr lang="en-US"/>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Sustainability Report Issuance</c:v>
                </c:pt>
              </c:strCache>
            </c:strRef>
          </c:tx>
          <c:dPt>
            <c:idx val="0"/>
            <c:bubble3D val="0"/>
            <c:spPr>
              <a:solidFill>
                <a:schemeClr val="accent3">
                  <a:tint val="77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B1BD-46F6-80DE-7A5B7877DE1E}"/>
              </c:ext>
            </c:extLst>
          </c:dPt>
          <c:dPt>
            <c:idx val="1"/>
            <c:bubble3D val="0"/>
            <c:spPr>
              <a:solidFill>
                <a:schemeClr val="accent3">
                  <a:shade val="76000"/>
                </a:schemeClr>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B1BD-46F6-80DE-7A5B7877DE1E}"/>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Sheet1!$A$2:$A$3</c:f>
              <c:strCache>
                <c:ptCount val="2"/>
                <c:pt idx="0">
                  <c:v>Reported</c:v>
                </c:pt>
                <c:pt idx="1">
                  <c:v>Not Reported</c:v>
                </c:pt>
              </c:strCache>
            </c:strRef>
          </c:cat>
          <c:val>
            <c:numRef>
              <c:f>Sheet1!$B$2:$B$3</c:f>
              <c:numCache>
                <c:formatCode>0%</c:formatCode>
                <c:ptCount val="2"/>
                <c:pt idx="0">
                  <c:v>0.45</c:v>
                </c:pt>
                <c:pt idx="1">
                  <c:v>0.55000000000000004</c:v>
                </c:pt>
              </c:numCache>
            </c:numRef>
          </c:val>
          <c:extLst>
            <c:ext xmlns:c16="http://schemas.microsoft.com/office/drawing/2014/chart" uri="{C3380CC4-5D6E-409C-BE32-E72D297353CC}">
              <c16:uniqueId val="{00000000-71ED-44B3-BF90-257834E018B3}"/>
            </c:ext>
          </c:extLst>
        </c:ser>
        <c:dLbls>
          <c:dLblPos val="inEnd"/>
          <c:showLegendKey val="0"/>
          <c:showVal val="0"/>
          <c:showCatName val="0"/>
          <c:showSerName val="0"/>
          <c:showPercent val="1"/>
          <c:showBubbleSize val="0"/>
          <c:showLeaderLines val="1"/>
        </c:dLbls>
      </c:pie3D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3">
  <a:schemeClr val="accent3"/>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F675C3-C66C-4F0F-9918-F5EDEA0B36A2}" type="doc">
      <dgm:prSet loTypeId="urn:microsoft.com/office/officeart/2005/8/layout/equation2" loCatId="process" qsTypeId="urn:microsoft.com/office/officeart/2005/8/quickstyle/simple1" qsCatId="simple" csTypeId="urn:microsoft.com/office/officeart/2005/8/colors/accent0_1" csCatId="mainScheme" phldr="1"/>
      <dgm:spPr/>
    </dgm:pt>
    <dgm:pt modelId="{5738EDF5-E1A9-4FE2-A105-36BAAC982AD5}">
      <dgm:prSet phldrT="[Text]"/>
      <dgm:spPr>
        <a:ln>
          <a:solidFill>
            <a:srgbClr val="003B5A"/>
          </a:solidFill>
        </a:ln>
      </dgm:spPr>
      <dgm:t>
        <a:bodyPr/>
        <a:lstStyle/>
        <a:p>
          <a:r>
            <a:rPr lang="en-US" dirty="0"/>
            <a:t>Corporate</a:t>
          </a:r>
        </a:p>
        <a:p>
          <a:r>
            <a:rPr lang="en-US" dirty="0">
              <a:solidFill>
                <a:srgbClr val="B0883C"/>
              </a:solidFill>
            </a:rPr>
            <a:t>Social</a:t>
          </a:r>
          <a:r>
            <a:rPr lang="en-US" dirty="0"/>
            <a:t> </a:t>
          </a:r>
        </a:p>
        <a:p>
          <a:r>
            <a:rPr lang="en-US" dirty="0"/>
            <a:t>Responsibility</a:t>
          </a:r>
        </a:p>
      </dgm:t>
    </dgm:pt>
    <dgm:pt modelId="{B5F4BFA1-60C9-44CE-A79B-AC96642AF445}" type="parTrans" cxnId="{E1C022E2-3366-4A0B-8CDC-EAF3715DF91A}">
      <dgm:prSet/>
      <dgm:spPr/>
      <dgm:t>
        <a:bodyPr/>
        <a:lstStyle/>
        <a:p>
          <a:endParaRPr lang="en-US"/>
        </a:p>
      </dgm:t>
    </dgm:pt>
    <dgm:pt modelId="{86578E75-1A1B-4509-A72F-8C63611EC24F}" type="sibTrans" cxnId="{E1C022E2-3366-4A0B-8CDC-EAF3715DF91A}">
      <dgm:prSet/>
      <dgm:spPr>
        <a:solidFill>
          <a:srgbClr val="003B5A"/>
        </a:solidFill>
      </dgm:spPr>
      <dgm:t>
        <a:bodyPr/>
        <a:lstStyle/>
        <a:p>
          <a:endParaRPr lang="en-US" dirty="0"/>
        </a:p>
      </dgm:t>
    </dgm:pt>
    <dgm:pt modelId="{B99FA523-6674-43AB-8FA6-341E1F0FFDE2}">
      <dgm:prSet phldrT="[Text]"/>
      <dgm:spPr>
        <a:ln>
          <a:solidFill>
            <a:srgbClr val="003B5A"/>
          </a:solidFill>
        </a:ln>
      </dgm:spPr>
      <dgm:t>
        <a:bodyPr/>
        <a:lstStyle/>
        <a:p>
          <a:r>
            <a:rPr lang="en-US" dirty="0">
              <a:solidFill>
                <a:srgbClr val="B0883C"/>
              </a:solidFill>
            </a:rPr>
            <a:t>Environmental issues</a:t>
          </a:r>
        </a:p>
        <a:p>
          <a:endParaRPr lang="en-US" dirty="0">
            <a:solidFill>
              <a:srgbClr val="B0883C"/>
            </a:solidFill>
          </a:endParaRPr>
        </a:p>
        <a:p>
          <a:r>
            <a:rPr lang="en-US" dirty="0">
              <a:solidFill>
                <a:srgbClr val="B0883C"/>
              </a:solidFill>
            </a:rPr>
            <a:t>Governance</a:t>
          </a:r>
        </a:p>
        <a:p>
          <a:r>
            <a:rPr lang="en-US" dirty="0">
              <a:solidFill>
                <a:srgbClr val="B0883C"/>
              </a:solidFill>
            </a:rPr>
            <a:t>Issues </a:t>
          </a:r>
        </a:p>
      </dgm:t>
    </dgm:pt>
    <dgm:pt modelId="{356EB79D-CA5F-4328-8283-61F1BACCEDAC}" type="parTrans" cxnId="{BA1F1909-30BA-422B-809D-4FE2D4BFFD52}">
      <dgm:prSet/>
      <dgm:spPr/>
      <dgm:t>
        <a:bodyPr/>
        <a:lstStyle/>
        <a:p>
          <a:endParaRPr lang="en-US"/>
        </a:p>
      </dgm:t>
    </dgm:pt>
    <dgm:pt modelId="{C2595223-1FEA-4B52-A086-DC9D50C5795C}" type="sibTrans" cxnId="{BA1F1909-30BA-422B-809D-4FE2D4BFFD52}">
      <dgm:prSet/>
      <dgm:spPr>
        <a:solidFill>
          <a:srgbClr val="003B5A"/>
        </a:solidFill>
      </dgm:spPr>
      <dgm:t>
        <a:bodyPr/>
        <a:lstStyle/>
        <a:p>
          <a:endParaRPr lang="en-US"/>
        </a:p>
      </dgm:t>
    </dgm:pt>
    <dgm:pt modelId="{8797DDEF-1B14-4E9E-BAB7-F2D43BE8B12F}">
      <dgm:prSet phldrT="[Text]" custT="1"/>
      <dgm:spPr>
        <a:ln>
          <a:solidFill>
            <a:srgbClr val="003B5A"/>
          </a:solidFill>
        </a:ln>
      </dgm:spPr>
      <dgm:t>
        <a:bodyPr/>
        <a:lstStyle/>
        <a:p>
          <a:r>
            <a:rPr lang="en-US" sz="2000" b="1" dirty="0">
              <a:solidFill>
                <a:srgbClr val="B0883C"/>
              </a:solidFill>
            </a:rPr>
            <a:t>Corporate Sustainability</a:t>
          </a:r>
        </a:p>
        <a:p>
          <a:endParaRPr lang="en-US" sz="2000" b="1" dirty="0">
            <a:solidFill>
              <a:srgbClr val="B0883C"/>
            </a:solidFill>
          </a:endParaRPr>
        </a:p>
        <a:p>
          <a:r>
            <a:rPr lang="en-US" sz="1200" b="1" dirty="0">
              <a:solidFill>
                <a:schemeClr val="tx1"/>
              </a:solidFill>
            </a:rPr>
            <a:t>Integrated in core business </a:t>
          </a:r>
          <a:r>
            <a:rPr lang="en-US" sz="2000" b="1" dirty="0">
              <a:solidFill>
                <a:srgbClr val="B0883C"/>
              </a:solidFill>
            </a:rPr>
            <a:t> </a:t>
          </a:r>
        </a:p>
      </dgm:t>
    </dgm:pt>
    <dgm:pt modelId="{1EB9CD3D-35E2-4C57-A0BE-F47FD547FA0A}" type="parTrans" cxnId="{36088F82-8CD8-4C49-A890-69D46AAAE125}">
      <dgm:prSet/>
      <dgm:spPr/>
      <dgm:t>
        <a:bodyPr/>
        <a:lstStyle/>
        <a:p>
          <a:endParaRPr lang="en-US"/>
        </a:p>
      </dgm:t>
    </dgm:pt>
    <dgm:pt modelId="{4F4BB0A7-7021-4BEA-8DE6-6ADCB67D0C38}" type="sibTrans" cxnId="{36088F82-8CD8-4C49-A890-69D46AAAE125}">
      <dgm:prSet/>
      <dgm:spPr/>
      <dgm:t>
        <a:bodyPr/>
        <a:lstStyle/>
        <a:p>
          <a:endParaRPr lang="en-US"/>
        </a:p>
      </dgm:t>
    </dgm:pt>
    <dgm:pt modelId="{87E5D3EF-753C-4EED-B992-6CC1E31B0F7C}" type="pres">
      <dgm:prSet presAssocID="{19F675C3-C66C-4F0F-9918-F5EDEA0B36A2}" presName="Name0" presStyleCnt="0">
        <dgm:presLayoutVars>
          <dgm:dir/>
          <dgm:resizeHandles val="exact"/>
        </dgm:presLayoutVars>
      </dgm:prSet>
      <dgm:spPr/>
    </dgm:pt>
    <dgm:pt modelId="{4B7D4583-7FF9-4EDD-A89B-7B734C5E7DE3}" type="pres">
      <dgm:prSet presAssocID="{19F675C3-C66C-4F0F-9918-F5EDEA0B36A2}" presName="vNodes" presStyleCnt="0"/>
      <dgm:spPr/>
    </dgm:pt>
    <dgm:pt modelId="{DB78EA27-4218-4234-9B38-270BAC04E9FB}" type="pres">
      <dgm:prSet presAssocID="{5738EDF5-E1A9-4FE2-A105-36BAAC982AD5}" presName="node" presStyleLbl="node1" presStyleIdx="0" presStyleCnt="3">
        <dgm:presLayoutVars>
          <dgm:bulletEnabled val="1"/>
        </dgm:presLayoutVars>
      </dgm:prSet>
      <dgm:spPr/>
    </dgm:pt>
    <dgm:pt modelId="{1E1DCBB9-6461-4458-B911-F258A4389DAD}" type="pres">
      <dgm:prSet presAssocID="{86578E75-1A1B-4509-A72F-8C63611EC24F}" presName="spacerT" presStyleCnt="0"/>
      <dgm:spPr/>
    </dgm:pt>
    <dgm:pt modelId="{3EC9E8B1-E758-4C4A-8FA4-E8DEC06C2BD6}" type="pres">
      <dgm:prSet presAssocID="{86578E75-1A1B-4509-A72F-8C63611EC24F}" presName="sibTrans" presStyleLbl="sibTrans2D1" presStyleIdx="0" presStyleCnt="2"/>
      <dgm:spPr/>
    </dgm:pt>
    <dgm:pt modelId="{9635421D-74FD-4985-B7DC-17DDE9F2858E}" type="pres">
      <dgm:prSet presAssocID="{86578E75-1A1B-4509-A72F-8C63611EC24F}" presName="spacerB" presStyleCnt="0"/>
      <dgm:spPr/>
    </dgm:pt>
    <dgm:pt modelId="{0503389A-E3DF-4A48-90B3-E3A0F465C4B0}" type="pres">
      <dgm:prSet presAssocID="{B99FA523-6674-43AB-8FA6-341E1F0FFDE2}" presName="node" presStyleLbl="node1" presStyleIdx="1" presStyleCnt="3">
        <dgm:presLayoutVars>
          <dgm:bulletEnabled val="1"/>
        </dgm:presLayoutVars>
      </dgm:prSet>
      <dgm:spPr/>
    </dgm:pt>
    <dgm:pt modelId="{5D9B196A-A234-46B3-8D73-41F5973A1C6C}" type="pres">
      <dgm:prSet presAssocID="{19F675C3-C66C-4F0F-9918-F5EDEA0B36A2}" presName="sibTransLast" presStyleLbl="sibTrans2D1" presStyleIdx="1" presStyleCnt="2"/>
      <dgm:spPr/>
    </dgm:pt>
    <dgm:pt modelId="{CE48668B-F2C9-4426-AA15-D11D82C81D9C}" type="pres">
      <dgm:prSet presAssocID="{19F675C3-C66C-4F0F-9918-F5EDEA0B36A2}" presName="connectorText" presStyleLbl="sibTrans2D1" presStyleIdx="1" presStyleCnt="2"/>
      <dgm:spPr/>
    </dgm:pt>
    <dgm:pt modelId="{F4B5F82D-9DE7-489F-BB70-C573ECD17F62}" type="pres">
      <dgm:prSet presAssocID="{19F675C3-C66C-4F0F-9918-F5EDEA0B36A2}" presName="lastNode" presStyleLbl="node1" presStyleIdx="2" presStyleCnt="3">
        <dgm:presLayoutVars>
          <dgm:bulletEnabled val="1"/>
        </dgm:presLayoutVars>
      </dgm:prSet>
      <dgm:spPr/>
    </dgm:pt>
  </dgm:ptLst>
  <dgm:cxnLst>
    <dgm:cxn modelId="{56E6D503-6514-425A-8B1A-69BCE000D9B4}" type="presOf" srcId="{8797DDEF-1B14-4E9E-BAB7-F2D43BE8B12F}" destId="{F4B5F82D-9DE7-489F-BB70-C573ECD17F62}" srcOrd="0" destOrd="0" presId="urn:microsoft.com/office/officeart/2005/8/layout/equation2"/>
    <dgm:cxn modelId="{BA1F1909-30BA-422B-809D-4FE2D4BFFD52}" srcId="{19F675C3-C66C-4F0F-9918-F5EDEA0B36A2}" destId="{B99FA523-6674-43AB-8FA6-341E1F0FFDE2}" srcOrd="1" destOrd="0" parTransId="{356EB79D-CA5F-4328-8283-61F1BACCEDAC}" sibTransId="{C2595223-1FEA-4B52-A086-DC9D50C5795C}"/>
    <dgm:cxn modelId="{EF5BC613-6C6E-4FF7-B0FE-5BBD94F8DBAF}" type="presOf" srcId="{19F675C3-C66C-4F0F-9918-F5EDEA0B36A2}" destId="{87E5D3EF-753C-4EED-B992-6CC1E31B0F7C}" srcOrd="0" destOrd="0" presId="urn:microsoft.com/office/officeart/2005/8/layout/equation2"/>
    <dgm:cxn modelId="{0A7E3665-C0AE-43E3-831B-82F9E0B74F1D}" type="presOf" srcId="{B99FA523-6674-43AB-8FA6-341E1F0FFDE2}" destId="{0503389A-E3DF-4A48-90B3-E3A0F465C4B0}" srcOrd="0" destOrd="0" presId="urn:microsoft.com/office/officeart/2005/8/layout/equation2"/>
    <dgm:cxn modelId="{C92EAA71-74CE-43A2-9775-39F9A5D29FFB}" type="presOf" srcId="{5738EDF5-E1A9-4FE2-A105-36BAAC982AD5}" destId="{DB78EA27-4218-4234-9B38-270BAC04E9FB}" srcOrd="0" destOrd="0" presId="urn:microsoft.com/office/officeart/2005/8/layout/equation2"/>
    <dgm:cxn modelId="{B5EF3C77-8641-4602-8381-B05BFDF2B973}" type="presOf" srcId="{C2595223-1FEA-4B52-A086-DC9D50C5795C}" destId="{CE48668B-F2C9-4426-AA15-D11D82C81D9C}" srcOrd="1" destOrd="0" presId="urn:microsoft.com/office/officeart/2005/8/layout/equation2"/>
    <dgm:cxn modelId="{36088F82-8CD8-4C49-A890-69D46AAAE125}" srcId="{19F675C3-C66C-4F0F-9918-F5EDEA0B36A2}" destId="{8797DDEF-1B14-4E9E-BAB7-F2D43BE8B12F}" srcOrd="2" destOrd="0" parTransId="{1EB9CD3D-35E2-4C57-A0BE-F47FD547FA0A}" sibTransId="{4F4BB0A7-7021-4BEA-8DE6-6ADCB67D0C38}"/>
    <dgm:cxn modelId="{6DBB2FA8-5D49-4776-AE70-C416F637A3A4}" type="presOf" srcId="{86578E75-1A1B-4509-A72F-8C63611EC24F}" destId="{3EC9E8B1-E758-4C4A-8FA4-E8DEC06C2BD6}" srcOrd="0" destOrd="0" presId="urn:microsoft.com/office/officeart/2005/8/layout/equation2"/>
    <dgm:cxn modelId="{E1C022E2-3366-4A0B-8CDC-EAF3715DF91A}" srcId="{19F675C3-C66C-4F0F-9918-F5EDEA0B36A2}" destId="{5738EDF5-E1A9-4FE2-A105-36BAAC982AD5}" srcOrd="0" destOrd="0" parTransId="{B5F4BFA1-60C9-44CE-A79B-AC96642AF445}" sibTransId="{86578E75-1A1B-4509-A72F-8C63611EC24F}"/>
    <dgm:cxn modelId="{99F5A3FF-97F7-495A-B9FA-5F6A8BE40831}" type="presOf" srcId="{C2595223-1FEA-4B52-A086-DC9D50C5795C}" destId="{5D9B196A-A234-46B3-8D73-41F5973A1C6C}" srcOrd="0" destOrd="0" presId="urn:microsoft.com/office/officeart/2005/8/layout/equation2"/>
    <dgm:cxn modelId="{3A0A4233-32A1-4936-826D-363845A634EB}" type="presParOf" srcId="{87E5D3EF-753C-4EED-B992-6CC1E31B0F7C}" destId="{4B7D4583-7FF9-4EDD-A89B-7B734C5E7DE3}" srcOrd="0" destOrd="0" presId="urn:microsoft.com/office/officeart/2005/8/layout/equation2"/>
    <dgm:cxn modelId="{5145ECF2-8F4A-458A-B6C3-E80032039BFE}" type="presParOf" srcId="{4B7D4583-7FF9-4EDD-A89B-7B734C5E7DE3}" destId="{DB78EA27-4218-4234-9B38-270BAC04E9FB}" srcOrd="0" destOrd="0" presId="urn:microsoft.com/office/officeart/2005/8/layout/equation2"/>
    <dgm:cxn modelId="{6785E475-3442-4F49-96F1-A05C5927489C}" type="presParOf" srcId="{4B7D4583-7FF9-4EDD-A89B-7B734C5E7DE3}" destId="{1E1DCBB9-6461-4458-B911-F258A4389DAD}" srcOrd="1" destOrd="0" presId="urn:microsoft.com/office/officeart/2005/8/layout/equation2"/>
    <dgm:cxn modelId="{39FD1A6F-741C-483C-B833-C516B832851D}" type="presParOf" srcId="{4B7D4583-7FF9-4EDD-A89B-7B734C5E7DE3}" destId="{3EC9E8B1-E758-4C4A-8FA4-E8DEC06C2BD6}" srcOrd="2" destOrd="0" presId="urn:microsoft.com/office/officeart/2005/8/layout/equation2"/>
    <dgm:cxn modelId="{E1569D3F-CE41-4AE9-BEC9-B1D51879EC3D}" type="presParOf" srcId="{4B7D4583-7FF9-4EDD-A89B-7B734C5E7DE3}" destId="{9635421D-74FD-4985-B7DC-17DDE9F2858E}" srcOrd="3" destOrd="0" presId="urn:microsoft.com/office/officeart/2005/8/layout/equation2"/>
    <dgm:cxn modelId="{E785A0B9-331E-498E-92DC-2B8FD0CAC9EE}" type="presParOf" srcId="{4B7D4583-7FF9-4EDD-A89B-7B734C5E7DE3}" destId="{0503389A-E3DF-4A48-90B3-E3A0F465C4B0}" srcOrd="4" destOrd="0" presId="urn:microsoft.com/office/officeart/2005/8/layout/equation2"/>
    <dgm:cxn modelId="{E310C3F4-23BE-4855-9263-A276B6C877BB}" type="presParOf" srcId="{87E5D3EF-753C-4EED-B992-6CC1E31B0F7C}" destId="{5D9B196A-A234-46B3-8D73-41F5973A1C6C}" srcOrd="1" destOrd="0" presId="urn:microsoft.com/office/officeart/2005/8/layout/equation2"/>
    <dgm:cxn modelId="{4DE6A668-31C7-4167-8C8C-4E0D4DF3D25D}" type="presParOf" srcId="{5D9B196A-A234-46B3-8D73-41F5973A1C6C}" destId="{CE48668B-F2C9-4426-AA15-D11D82C81D9C}" srcOrd="0" destOrd="0" presId="urn:microsoft.com/office/officeart/2005/8/layout/equation2"/>
    <dgm:cxn modelId="{A370A8A1-97E7-43E2-8723-6B84DB9DF2D1}" type="presParOf" srcId="{87E5D3EF-753C-4EED-B992-6CC1E31B0F7C}" destId="{F4B5F82D-9DE7-489F-BB70-C573ECD17F62}" srcOrd="2" destOrd="0" presId="urn:microsoft.com/office/officeart/2005/8/layout/equation2"/>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78EA27-4218-4234-9B38-270BAC04E9FB}">
      <dsp:nvSpPr>
        <dsp:cNvPr id="0" name=""/>
        <dsp:cNvSpPr/>
      </dsp:nvSpPr>
      <dsp:spPr>
        <a:xfrm>
          <a:off x="575517" y="168"/>
          <a:ext cx="1284410" cy="1284410"/>
        </a:xfrm>
        <a:prstGeom prst="ellipse">
          <a:avLst/>
        </a:prstGeom>
        <a:solidFill>
          <a:schemeClr val="lt1">
            <a:hueOff val="0"/>
            <a:satOff val="0"/>
            <a:lumOff val="0"/>
            <a:alphaOff val="0"/>
          </a:schemeClr>
        </a:solidFill>
        <a:ln w="25400" cap="flat" cmpd="sng" algn="ctr">
          <a:solidFill>
            <a:srgbClr val="003B5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Corporate</a:t>
          </a:r>
        </a:p>
        <a:p>
          <a:pPr marL="0" lvl="0" indent="0" algn="ctr" defTabSz="444500">
            <a:lnSpc>
              <a:spcPct val="90000"/>
            </a:lnSpc>
            <a:spcBef>
              <a:spcPct val="0"/>
            </a:spcBef>
            <a:spcAft>
              <a:spcPct val="35000"/>
            </a:spcAft>
            <a:buNone/>
          </a:pPr>
          <a:r>
            <a:rPr lang="en-US" sz="1000" kern="1200" dirty="0">
              <a:solidFill>
                <a:srgbClr val="B0883C"/>
              </a:solidFill>
            </a:rPr>
            <a:t>Social</a:t>
          </a:r>
          <a:r>
            <a:rPr lang="en-US" sz="1000" kern="1200" dirty="0"/>
            <a:t> </a:t>
          </a:r>
        </a:p>
        <a:p>
          <a:pPr marL="0" lvl="0" indent="0" algn="ctr" defTabSz="444500">
            <a:lnSpc>
              <a:spcPct val="90000"/>
            </a:lnSpc>
            <a:spcBef>
              <a:spcPct val="0"/>
            </a:spcBef>
            <a:spcAft>
              <a:spcPct val="35000"/>
            </a:spcAft>
            <a:buNone/>
          </a:pPr>
          <a:r>
            <a:rPr lang="en-US" sz="1000" kern="1200" dirty="0"/>
            <a:t>Responsibility</a:t>
          </a:r>
        </a:p>
      </dsp:txBody>
      <dsp:txXfrm>
        <a:off x="763614" y="188265"/>
        <a:ext cx="908216" cy="908216"/>
      </dsp:txXfrm>
    </dsp:sp>
    <dsp:sp modelId="{3EC9E8B1-E758-4C4A-8FA4-E8DEC06C2BD6}">
      <dsp:nvSpPr>
        <dsp:cNvPr id="0" name=""/>
        <dsp:cNvSpPr/>
      </dsp:nvSpPr>
      <dsp:spPr>
        <a:xfrm>
          <a:off x="845243" y="1388872"/>
          <a:ext cx="744958" cy="744958"/>
        </a:xfrm>
        <a:prstGeom prst="mathPlus">
          <a:avLst/>
        </a:prstGeom>
        <a:solidFill>
          <a:srgbClr val="003B5A"/>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dirty="0"/>
        </a:p>
      </dsp:txBody>
      <dsp:txXfrm>
        <a:off x="943987" y="1673744"/>
        <a:ext cx="547470" cy="175214"/>
      </dsp:txXfrm>
    </dsp:sp>
    <dsp:sp modelId="{0503389A-E3DF-4A48-90B3-E3A0F465C4B0}">
      <dsp:nvSpPr>
        <dsp:cNvPr id="0" name=""/>
        <dsp:cNvSpPr/>
      </dsp:nvSpPr>
      <dsp:spPr>
        <a:xfrm>
          <a:off x="575517" y="2238124"/>
          <a:ext cx="1284410" cy="1284410"/>
        </a:xfrm>
        <a:prstGeom prst="ellipse">
          <a:avLst/>
        </a:prstGeom>
        <a:solidFill>
          <a:schemeClr val="lt1">
            <a:hueOff val="0"/>
            <a:satOff val="0"/>
            <a:lumOff val="0"/>
            <a:alphaOff val="0"/>
          </a:schemeClr>
        </a:solidFill>
        <a:ln w="25400" cap="flat" cmpd="sng" algn="ctr">
          <a:solidFill>
            <a:srgbClr val="003B5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solidFill>
                <a:srgbClr val="B0883C"/>
              </a:solidFill>
            </a:rPr>
            <a:t>Environmental issues</a:t>
          </a:r>
        </a:p>
        <a:p>
          <a:pPr marL="0" lvl="0" indent="0" algn="ctr" defTabSz="444500">
            <a:lnSpc>
              <a:spcPct val="90000"/>
            </a:lnSpc>
            <a:spcBef>
              <a:spcPct val="0"/>
            </a:spcBef>
            <a:spcAft>
              <a:spcPct val="35000"/>
            </a:spcAft>
            <a:buNone/>
          </a:pPr>
          <a:endParaRPr lang="en-US" sz="1000" kern="1200" dirty="0">
            <a:solidFill>
              <a:srgbClr val="B0883C"/>
            </a:solidFill>
          </a:endParaRPr>
        </a:p>
        <a:p>
          <a:pPr marL="0" lvl="0" indent="0" algn="ctr" defTabSz="444500">
            <a:lnSpc>
              <a:spcPct val="90000"/>
            </a:lnSpc>
            <a:spcBef>
              <a:spcPct val="0"/>
            </a:spcBef>
            <a:spcAft>
              <a:spcPct val="35000"/>
            </a:spcAft>
            <a:buNone/>
          </a:pPr>
          <a:r>
            <a:rPr lang="en-US" sz="1000" kern="1200" dirty="0">
              <a:solidFill>
                <a:srgbClr val="B0883C"/>
              </a:solidFill>
            </a:rPr>
            <a:t>Governance</a:t>
          </a:r>
        </a:p>
        <a:p>
          <a:pPr marL="0" lvl="0" indent="0" algn="ctr" defTabSz="444500">
            <a:lnSpc>
              <a:spcPct val="90000"/>
            </a:lnSpc>
            <a:spcBef>
              <a:spcPct val="0"/>
            </a:spcBef>
            <a:spcAft>
              <a:spcPct val="35000"/>
            </a:spcAft>
            <a:buNone/>
          </a:pPr>
          <a:r>
            <a:rPr lang="en-US" sz="1000" kern="1200" dirty="0">
              <a:solidFill>
                <a:srgbClr val="B0883C"/>
              </a:solidFill>
            </a:rPr>
            <a:t>Issues </a:t>
          </a:r>
        </a:p>
      </dsp:txBody>
      <dsp:txXfrm>
        <a:off x="763614" y="2426221"/>
        <a:ext cx="908216" cy="908216"/>
      </dsp:txXfrm>
    </dsp:sp>
    <dsp:sp modelId="{5D9B196A-A234-46B3-8D73-41F5973A1C6C}">
      <dsp:nvSpPr>
        <dsp:cNvPr id="0" name=""/>
        <dsp:cNvSpPr/>
      </dsp:nvSpPr>
      <dsp:spPr>
        <a:xfrm>
          <a:off x="2052589" y="1522451"/>
          <a:ext cx="408442" cy="477800"/>
        </a:xfrm>
        <a:prstGeom prst="rightArrow">
          <a:avLst>
            <a:gd name="adj1" fmla="val 60000"/>
            <a:gd name="adj2" fmla="val 50000"/>
          </a:avLst>
        </a:prstGeom>
        <a:solidFill>
          <a:srgbClr val="003B5A"/>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2052589" y="1618011"/>
        <a:ext cx="285909" cy="286680"/>
      </dsp:txXfrm>
    </dsp:sp>
    <dsp:sp modelId="{F4B5F82D-9DE7-489F-BB70-C573ECD17F62}">
      <dsp:nvSpPr>
        <dsp:cNvPr id="0" name=""/>
        <dsp:cNvSpPr/>
      </dsp:nvSpPr>
      <dsp:spPr>
        <a:xfrm>
          <a:off x="2630573" y="476941"/>
          <a:ext cx="2568820" cy="2568820"/>
        </a:xfrm>
        <a:prstGeom prst="ellipse">
          <a:avLst/>
        </a:prstGeom>
        <a:solidFill>
          <a:schemeClr val="lt1">
            <a:hueOff val="0"/>
            <a:satOff val="0"/>
            <a:lumOff val="0"/>
            <a:alphaOff val="0"/>
          </a:schemeClr>
        </a:solidFill>
        <a:ln w="25400" cap="flat" cmpd="sng" algn="ctr">
          <a:solidFill>
            <a:srgbClr val="003B5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solidFill>
                <a:srgbClr val="B0883C"/>
              </a:solidFill>
            </a:rPr>
            <a:t>Corporate Sustainability</a:t>
          </a:r>
        </a:p>
        <a:p>
          <a:pPr marL="0" lvl="0" indent="0" algn="ctr" defTabSz="889000">
            <a:lnSpc>
              <a:spcPct val="90000"/>
            </a:lnSpc>
            <a:spcBef>
              <a:spcPct val="0"/>
            </a:spcBef>
            <a:spcAft>
              <a:spcPct val="35000"/>
            </a:spcAft>
            <a:buNone/>
          </a:pPr>
          <a:endParaRPr lang="en-US" sz="2000" b="1" kern="1200" dirty="0">
            <a:solidFill>
              <a:srgbClr val="B0883C"/>
            </a:solidFill>
          </a:endParaRPr>
        </a:p>
        <a:p>
          <a:pPr marL="0" lvl="0" indent="0" algn="ctr" defTabSz="889000">
            <a:lnSpc>
              <a:spcPct val="90000"/>
            </a:lnSpc>
            <a:spcBef>
              <a:spcPct val="0"/>
            </a:spcBef>
            <a:spcAft>
              <a:spcPct val="35000"/>
            </a:spcAft>
            <a:buNone/>
          </a:pPr>
          <a:r>
            <a:rPr lang="en-US" sz="1200" b="1" kern="1200" dirty="0">
              <a:solidFill>
                <a:schemeClr val="tx1"/>
              </a:solidFill>
            </a:rPr>
            <a:t>Integrated in core business </a:t>
          </a:r>
          <a:r>
            <a:rPr lang="en-US" sz="2000" b="1" kern="1200" dirty="0">
              <a:solidFill>
                <a:srgbClr val="B0883C"/>
              </a:solidFill>
            </a:rPr>
            <a:t> </a:t>
          </a:r>
        </a:p>
      </dsp:txBody>
      <dsp:txXfrm>
        <a:off x="3006768" y="853136"/>
        <a:ext cx="1816430" cy="1816430"/>
      </dsp:txXfrm>
    </dsp:sp>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GB"/>
          </a:p>
        </p:txBody>
      </p:sp>
      <p:sp>
        <p:nvSpPr>
          <p:cNvPr id="3" name="Date Placeholder 2"/>
          <p:cNvSpPr>
            <a:spLocks noGrp="1"/>
          </p:cNvSpPr>
          <p:nvPr>
            <p:ph type="dt" sz="quarter" idx="1"/>
          </p:nvPr>
        </p:nvSpPr>
        <p:spPr>
          <a:xfrm>
            <a:off x="3978132" y="0"/>
            <a:ext cx="3043343" cy="465455"/>
          </a:xfrm>
          <a:prstGeom prst="rect">
            <a:avLst/>
          </a:prstGeom>
        </p:spPr>
        <p:txBody>
          <a:bodyPr vert="horz" lIns="93317" tIns="46659" rIns="93317" bIns="46659" rtlCol="0"/>
          <a:lstStyle>
            <a:lvl1pPr algn="r">
              <a:defRPr sz="1200"/>
            </a:lvl1pPr>
          </a:lstStyle>
          <a:p>
            <a:fld id="{A11D8D1D-4B71-4920-93D9-ACB0C7E7201B}" type="datetimeFigureOut">
              <a:rPr lang="en-GB" smtClean="0"/>
              <a:pPr/>
              <a:t>06/05/2024</a:t>
            </a:fld>
            <a:endParaRPr lang="en-GB"/>
          </a:p>
        </p:txBody>
      </p:sp>
      <p:sp>
        <p:nvSpPr>
          <p:cNvPr id="4" name="Footer Placeholder 3"/>
          <p:cNvSpPr>
            <a:spLocks noGrp="1"/>
          </p:cNvSpPr>
          <p:nvPr>
            <p:ph type="ftr" sz="quarter" idx="2"/>
          </p:nvPr>
        </p:nvSpPr>
        <p:spPr>
          <a:xfrm>
            <a:off x="0" y="8842030"/>
            <a:ext cx="3043343" cy="465455"/>
          </a:xfrm>
          <a:prstGeom prst="rect">
            <a:avLst/>
          </a:prstGeom>
        </p:spPr>
        <p:txBody>
          <a:bodyPr vert="horz" lIns="93317" tIns="46659" rIns="93317" bIns="46659" rtlCol="0" anchor="b"/>
          <a:lstStyle>
            <a:lvl1pPr algn="l">
              <a:defRPr sz="1200"/>
            </a:lvl1pPr>
          </a:lstStyle>
          <a:p>
            <a:endParaRPr lang="en-GB"/>
          </a:p>
        </p:txBody>
      </p:sp>
      <p:sp>
        <p:nvSpPr>
          <p:cNvPr id="5" name="Slide Number Placeholder 4"/>
          <p:cNvSpPr>
            <a:spLocks noGrp="1"/>
          </p:cNvSpPr>
          <p:nvPr>
            <p:ph type="sldNum" sz="quarter" idx="3"/>
          </p:nvPr>
        </p:nvSpPr>
        <p:spPr>
          <a:xfrm>
            <a:off x="3978132" y="8842030"/>
            <a:ext cx="3043343" cy="465455"/>
          </a:xfrm>
          <a:prstGeom prst="rect">
            <a:avLst/>
          </a:prstGeom>
        </p:spPr>
        <p:txBody>
          <a:bodyPr vert="horz" lIns="93317" tIns="46659" rIns="93317" bIns="46659" rtlCol="0" anchor="b"/>
          <a:lstStyle>
            <a:lvl1pPr algn="r">
              <a:defRPr sz="1200"/>
            </a:lvl1pPr>
          </a:lstStyle>
          <a:p>
            <a:fld id="{6D7874B5-B864-4D42-9115-F7272AE071A3}" type="slidenum">
              <a:rPr lang="en-GB" smtClean="0"/>
              <a:pPr/>
              <a:t>‹#›</a:t>
            </a:fld>
            <a:endParaRPr lang="en-GB"/>
          </a:p>
        </p:txBody>
      </p:sp>
    </p:spTree>
    <p:extLst>
      <p:ext uri="{BB962C8B-B14F-4D97-AF65-F5344CB8AC3E}">
        <p14:creationId xmlns:p14="http://schemas.microsoft.com/office/powerpoint/2010/main" val="32614647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lstStyle>
          <a:p>
            <a:fld id="{FA75A6CE-42F9-4E01-AD14-17456ACECB09}" type="datetimeFigureOut">
              <a:rPr lang="en-US" smtClean="0"/>
              <a:pPr/>
              <a:t>5/6/2024</a:t>
            </a:fld>
            <a:endParaRPr lang="en-US"/>
          </a:p>
        </p:txBody>
      </p:sp>
      <p:sp>
        <p:nvSpPr>
          <p:cNvPr id="4" name="Slide Image Placeholder 3"/>
          <p:cNvSpPr>
            <a:spLocks noGrp="1" noRot="1" noChangeAspect="1"/>
          </p:cNvSpPr>
          <p:nvPr>
            <p:ph type="sldImg" idx="2"/>
          </p:nvPr>
        </p:nvSpPr>
        <p:spPr>
          <a:xfrm>
            <a:off x="990600" y="698500"/>
            <a:ext cx="5041900" cy="3490913"/>
          </a:xfrm>
          <a:prstGeom prst="rect">
            <a:avLst/>
          </a:prstGeom>
          <a:noFill/>
          <a:ln w="12700">
            <a:solidFill>
              <a:prstClr val="black"/>
            </a:solidFill>
          </a:ln>
        </p:spPr>
        <p:txBody>
          <a:bodyPr vert="horz" lIns="93317" tIns="46659" rIns="93317" bIns="46659" rtlCol="0" anchor="ctr"/>
          <a:lstStyle/>
          <a:p>
            <a:endParaRPr lang="nl-NL"/>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lstStyle>
          <a:p>
            <a:fld id="{0B1C575A-FA3C-4170-BDE2-E20A38399392}" type="slidenum">
              <a:rPr lang="en-US" smtClean="0"/>
              <a:pPr/>
              <a:t>‹#›</a:t>
            </a:fld>
            <a:endParaRPr lang="en-US"/>
          </a:p>
        </p:txBody>
      </p:sp>
    </p:spTree>
    <p:extLst>
      <p:ext uri="{BB962C8B-B14F-4D97-AF65-F5344CB8AC3E}">
        <p14:creationId xmlns:p14="http://schemas.microsoft.com/office/powerpoint/2010/main" val="2127085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B1C575A-FA3C-4170-BDE2-E20A38399392}" type="slidenum">
              <a:rPr lang="en-US" smtClean="0"/>
              <a:pPr/>
              <a:t>0</a:t>
            </a:fld>
            <a:endParaRPr lang="en-US" dirty="0"/>
          </a:p>
        </p:txBody>
      </p:sp>
    </p:spTree>
    <p:extLst>
      <p:ext uri="{BB962C8B-B14F-4D97-AF65-F5344CB8AC3E}">
        <p14:creationId xmlns:p14="http://schemas.microsoft.com/office/powerpoint/2010/main" val="34234175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2.xml"/><Relationship Id="rId1" Type="http://schemas.openxmlformats.org/officeDocument/2006/relationships/tags" Target="../tags/tag9.xml"/><Relationship Id="rId4" Type="http://schemas.openxmlformats.org/officeDocument/2006/relationships/image" Target="../media/image9.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2.xml"/><Relationship Id="rId1" Type="http://schemas.openxmlformats.org/officeDocument/2006/relationships/tags" Target="../tags/tag10.xml"/><Relationship Id="rId6" Type="http://schemas.openxmlformats.org/officeDocument/2006/relationships/image" Target="../media/image10.emf"/><Relationship Id="rId5" Type="http://schemas.openxmlformats.org/officeDocument/2006/relationships/image" Target="../media/image7.png"/><Relationship Id="rId4" Type="http://schemas.openxmlformats.org/officeDocument/2006/relationships/image" Target="../media/image6.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5.xml"/><Relationship Id="rId7" Type="http://schemas.openxmlformats.org/officeDocument/2006/relationships/image" Target="../media/image4.emf"/><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3.emf"/><Relationship Id="rId5" Type="http://schemas.openxmlformats.org/officeDocument/2006/relationships/slideMaster" Target="../slideMasters/slideMaster1.xml"/><Relationship Id="rId4" Type="http://schemas.openxmlformats.org/officeDocument/2006/relationships/tags" Target="../tags/tag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2.xml"/><Relationship Id="rId1" Type="http://schemas.openxmlformats.org/officeDocument/2006/relationships/tags" Target="../tags/tag8.xml"/><Relationship Id="rId6" Type="http://schemas.openxmlformats.org/officeDocument/2006/relationships/image" Target="../media/image8.emf"/><Relationship Id="rId5" Type="http://schemas.openxmlformats.org/officeDocument/2006/relationships/image" Target="../media/image7.png"/><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7779600" y="692248"/>
            <a:ext cx="1670400" cy="663993"/>
          </a:xfrm>
          <a:prstGeom prst="rect">
            <a:avLst/>
          </a:prstGeom>
        </p:spPr>
        <p:txBody>
          <a:bodyPr lIns="90000" tIns="90000" rIns="90000" bIns="90000" anchor="ctr"/>
          <a:lstStyle>
            <a:lvl1pPr algn="ctr">
              <a:defRPr sz="1400" b="0" baseline="0">
                <a:solidFill>
                  <a:srgbClr val="808080"/>
                </a:solidFill>
                <a:latin typeface="Arial" pitchFamily="34" charset="0"/>
                <a:cs typeface="Arial" pitchFamily="34" charset="0"/>
              </a:defRPr>
            </a:lvl1pPr>
          </a:lstStyle>
          <a:p>
            <a:pPr lvl="0"/>
            <a:r>
              <a:rPr lang="en-US"/>
              <a:t>Placeholder for client logo</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endParaRPr lang="en-US" dirty="0"/>
          </a:p>
        </p:txBody>
      </p:sp>
      <p:sp>
        <p:nvSpPr>
          <p:cNvPr id="4" name="Text Placeholder 3"/>
          <p:cNvSpPr>
            <a:spLocks noGrp="1"/>
          </p:cNvSpPr>
          <p:nvPr>
            <p:ph type="body" sz="quarter" idx="10"/>
          </p:nvPr>
        </p:nvSpPr>
        <p:spPr>
          <a:xfrm>
            <a:off x="457200" y="1508760"/>
            <a:ext cx="8992799" cy="4590288"/>
          </a:xfrm>
        </p:spPr>
        <p:txBody>
          <a:bodyPr lIns="0" tIns="0" rIns="0" bIns="0"/>
          <a:lstStyle>
            <a:lvl1pPr>
              <a:spcBef>
                <a:spcPts val="384"/>
              </a:spcBef>
              <a:defRPr/>
            </a:lvl1pPr>
            <a:lvl2pPr marL="457200" indent="-230400">
              <a:spcBef>
                <a:spcPts val="384"/>
              </a:spcBef>
              <a:defRPr/>
            </a:lvl2pPr>
            <a:lvl3pPr marL="914400" indent="-230400">
              <a:spcBef>
                <a:spcPts val="384"/>
              </a:spcBef>
              <a:defRPr/>
            </a:lvl3pPr>
            <a:lvl4pPr marL="1375200" indent="-234000">
              <a:spcBef>
                <a:spcPts val="384"/>
              </a:spcBef>
              <a:defRPr/>
            </a:lvl4pPr>
            <a:lvl5pPr marL="2059200" indent="-230400">
              <a:spcBef>
                <a:spcPts val="384"/>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79425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with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7"/>
          <p:cNvSpPr>
            <a:spLocks noGrp="1"/>
          </p:cNvSpPr>
          <p:nvPr>
            <p:ph type="body" sz="quarter" idx="13"/>
          </p:nvPr>
        </p:nvSpPr>
        <p:spPr>
          <a:xfrm>
            <a:off x="457200" y="1508400"/>
            <a:ext cx="8992799" cy="4590000"/>
          </a:xfrm>
          <a:prstGeom prst="rect">
            <a:avLst/>
          </a:prstGeom>
        </p:spPr>
        <p:txBody>
          <a:bodyPr lIns="0" tIns="0" rIns="0" bIns="0"/>
          <a:lstStyle>
            <a:lvl1pPr marL="172800" indent="-172800">
              <a:spcBef>
                <a:spcPts val="384"/>
              </a:spcBef>
              <a:buClr>
                <a:schemeClr val="tx2"/>
              </a:buClr>
              <a:buFont typeface="Arial" pitchFamily="34" charset="0"/>
              <a:buChar char="•"/>
              <a:tabLst/>
              <a:defRPr b="0"/>
            </a:lvl1pPr>
            <a:lvl2pPr marL="630000" indent="-230400">
              <a:spcBef>
                <a:spcPts val="384"/>
              </a:spcBef>
              <a:buFont typeface="Arial" pitchFamily="34" charset="0"/>
              <a:buChar char="–"/>
              <a:defRPr/>
            </a:lvl2pPr>
            <a:lvl3pPr marL="1076400" indent="-230400">
              <a:spcBef>
                <a:spcPts val="384"/>
              </a:spcBef>
              <a:defRPr/>
            </a:lvl3pPr>
            <a:lvl4pPr marL="1544400" indent="-230400">
              <a:spcBef>
                <a:spcPts val="384"/>
              </a:spcBef>
              <a:defRPr/>
            </a:lvl4pPr>
            <a:lvl5pPr marL="2059200" indent="-230400">
              <a:spcBef>
                <a:spcPts val="384"/>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56538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2660789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6192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graphicFrame>
        <p:nvGraphicFramePr>
          <p:cNvPr id="5" name="Object 4" hidden="1"/>
          <p:cNvGraphicFramePr>
            <a:graphicFrameLocks noChangeAspect="1"/>
          </p:cNvGraphicFramePr>
          <p:nvPr>
            <p:custDataLst>
              <p:tags r:id="rId1"/>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5" name="Object 4"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4" name="Picture 3" descr="Picture 3.png"/>
          <p:cNvPicPr>
            <a:picLocks noChangeAspect="1"/>
          </p:cNvPicPr>
          <p:nvPr userDrawn="1"/>
        </p:nvPicPr>
        <p:blipFill rotWithShape="1">
          <a:blip r:embed="rId5" cstate="print"/>
          <a:srcRect r="75690"/>
          <a:stretch/>
        </p:blipFill>
        <p:spPr>
          <a:xfrm>
            <a:off x="0" y="0"/>
            <a:ext cx="2408182" cy="6858000"/>
          </a:xfrm>
          <a:prstGeom prst="rect">
            <a:avLst/>
          </a:prstGeom>
          <a:ln w="28575">
            <a:noFill/>
          </a:ln>
        </p:spPr>
      </p:pic>
      <p:pic>
        <p:nvPicPr>
          <p:cNvPr id="5122" name="Picture 2"/>
          <p:cNvPicPr>
            <a:picLocks noChangeAspect="1" noChangeArrowheads="1"/>
          </p:cNvPicPr>
          <p:nvPr userDrawn="1"/>
        </p:nvPicPr>
        <p:blipFill>
          <a:blip r:embed="rId6" cstate="print"/>
          <a:srcRect/>
          <a:stretch>
            <a:fillRect/>
          </a:stretch>
        </p:blipFill>
        <p:spPr bwMode="auto">
          <a:xfrm>
            <a:off x="1540520" y="2734490"/>
            <a:ext cx="7948984" cy="1392196"/>
          </a:xfrm>
          <a:prstGeom prst="rect">
            <a:avLst/>
          </a:prstGeom>
          <a:noFill/>
          <a:ln w="9525">
            <a:noFill/>
            <a:miter lim="800000"/>
            <a:headEnd/>
            <a:tailEnd/>
          </a:ln>
          <a:effectLst/>
        </p:spPr>
      </p:pic>
    </p:spTree>
    <p:extLst>
      <p:ext uri="{BB962C8B-B14F-4D97-AF65-F5344CB8AC3E}">
        <p14:creationId xmlns:p14="http://schemas.microsoft.com/office/powerpoint/2010/main" val="3744458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457199" y="1508760"/>
            <a:ext cx="8997696" cy="4590288"/>
          </a:xfrm>
        </p:spPr>
        <p:txBody>
          <a:bodyPr lIns="0" tIns="0" rIns="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with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7"/>
          <p:cNvSpPr>
            <a:spLocks noGrp="1"/>
          </p:cNvSpPr>
          <p:nvPr>
            <p:ph type="body" sz="quarter" idx="13"/>
          </p:nvPr>
        </p:nvSpPr>
        <p:spPr>
          <a:xfrm>
            <a:off x="457200" y="1508400"/>
            <a:ext cx="8992800" cy="4590000"/>
          </a:xfrm>
          <a:prstGeom prst="rect">
            <a:avLst/>
          </a:prstGeom>
        </p:spPr>
        <p:txBody>
          <a:bodyPr lIns="0" tIns="0" rIns="0" bIns="0"/>
          <a:lstStyle>
            <a:lvl1pPr marL="0" indent="-173038">
              <a:buClr>
                <a:srgbClr val="808080"/>
              </a:buClr>
              <a:buFont typeface="Arial" pitchFamily="34" charset="0"/>
              <a:buChar char="•"/>
              <a:tabLst/>
              <a:defRPr b="0"/>
            </a:lvl1pPr>
            <a:lvl2pPr marL="628650" indent="-228600">
              <a:buFont typeface="Arial" pitchFamily="34" charset="0"/>
              <a:buChar char="–"/>
              <a:defRPr/>
            </a:lvl2pPr>
            <a:lvl3pPr marL="1074738" indent="-228600">
              <a:defRPr/>
            </a:lvl3pPr>
            <a:lvl4pPr marL="1545336" indent="-228600">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sp>
        <p:nvSpPr>
          <p:cNvPr id="4" name="TextBox 3"/>
          <p:cNvSpPr txBox="1"/>
          <p:nvPr userDrawn="1"/>
        </p:nvSpPr>
        <p:spPr>
          <a:xfrm>
            <a:off x="457200" y="1508400"/>
            <a:ext cx="8996400" cy="4062651"/>
          </a:xfrm>
          <a:prstGeom prst="rect">
            <a:avLst/>
          </a:prstGeom>
          <a:noFill/>
        </p:spPr>
        <p:txBody>
          <a:bodyPr wrap="square" lIns="0" tIns="0" rIns="0" bIns="0" rtlCol="0" anchor="t">
            <a:spAutoFit/>
          </a:bodyPr>
          <a:lstStyle/>
          <a:p>
            <a:r>
              <a:rPr lang="en-US" sz="1200" b="0" dirty="0"/>
              <a:t>The services and materials provided by The Boston Consulting Group (BCG) are subject to </a:t>
            </a:r>
            <a:r>
              <a:rPr lang="en-US" sz="1200" b="0" dirty="0" err="1"/>
              <a:t>BCG's</a:t>
            </a:r>
            <a:r>
              <a:rPr lang="en-US" sz="1200" b="0" dirty="0"/>
              <a:t> Standard Terms </a:t>
            </a:r>
            <a:br>
              <a:rPr lang="en-US" sz="1200" b="0" dirty="0"/>
            </a:br>
            <a:r>
              <a:rPr lang="en-US" sz="1200" b="0" dirty="0"/>
              <a:t>(a copy of which is available upon request) or such other agreement as may have been previously executed by BCG. BCG does not provide legal, accounting, or tax advice. The Client is responsible for obtaining independent advice concerning these matters. This advice may affect the guidance given by BCG. Further, BCG has made no undertaking to update these materials after the date hereof, notwithstanding that such information may become outdated or inaccurate.</a:t>
            </a:r>
            <a:endParaRPr lang="de-DE" sz="1200" b="0" dirty="0"/>
          </a:p>
          <a:p>
            <a:r>
              <a:rPr lang="en-US" sz="1200" b="0" dirty="0"/>
              <a:t> </a:t>
            </a:r>
            <a:endParaRPr lang="de-DE" sz="1200" b="0" dirty="0"/>
          </a:p>
          <a:p>
            <a:r>
              <a:rPr lang="en-US" sz="1200" b="0" dirty="0"/>
              <a:t>The materials contained in this presentation are designed for the sole use by the board of directors or senior management of the Client and solely for the limited purposes described in the presentation. The materials shall not be copied or given to any person or entity other than the Client ("Third Party") without the prior written consent of BCG. These materials serve only as the focus for discussion; they are incomplete without the accompanying oral commentary and may not be relied on as a stand-alone document. Further, Third Parties may not, and it is unreasonable for any Third Party to, rely on these materials for any purpose whatsoever. To the fullest extent permitted by law (and except to the extent otherwise agreed in a signed writing by BCG), BCG shall have no liability whatsoever to any Third Party, and any Third Party hereby waives any rights and claims it may have at any time against BCG with regard to the services, this presentation, or other materials, including the accuracy or completeness thereof. Receipt and review of this document shall be deemed agreement with and consideration for the foregoing.</a:t>
            </a:r>
            <a:endParaRPr lang="de-DE" sz="1200" b="0" dirty="0"/>
          </a:p>
          <a:p>
            <a:r>
              <a:rPr lang="en-US" sz="1200" b="0" dirty="0"/>
              <a:t> </a:t>
            </a:r>
            <a:endParaRPr lang="de-DE" sz="1200" b="0" dirty="0"/>
          </a:p>
          <a:p>
            <a:r>
              <a:rPr lang="en-US" sz="1200" b="0" dirty="0"/>
              <a:t>BCG does not provide fairness opinions or valuations of market transactions, and these materials should not be relied on or construed as such. Further, the financial evaluations, projected market and financial information, and conclusions contained in these materials are based upon standard valuation methodologies, are not definitive forecasts, and are not guaranteed by BCG. BCG has used public and/or confidential data and assumptions provided to BCG by the Client. BCG has not independently verified the data and assumptions used in these analyses. Changes in the underlying data or operating assumptions will clearly impact the analyses and conclusions.</a:t>
            </a:r>
            <a:endParaRPr lang="de-DE" sz="1200" b="0" dirty="0"/>
          </a:p>
        </p:txBody>
      </p:sp>
      <p:sp>
        <p:nvSpPr>
          <p:cNvPr id="6" name="Line 115"/>
          <p:cNvSpPr>
            <a:spLocks noChangeShapeType="1"/>
          </p:cNvSpPr>
          <p:nvPr userDrawn="1"/>
        </p:nvSpPr>
        <p:spPr bwMode="auto">
          <a:xfrm flipH="1">
            <a:off x="0" y="1003300"/>
            <a:ext cx="9906000" cy="0"/>
          </a:xfrm>
          <a:prstGeom prst="line">
            <a:avLst/>
          </a:prstGeom>
          <a:noFill/>
          <a:ln w="28575">
            <a:solidFill>
              <a:schemeClr val="tx2"/>
            </a:solidFill>
            <a:round/>
            <a:headEnd/>
            <a:tailEnd/>
          </a:ln>
          <a:effectLst>
            <a:outerShdw dist="25400" dir="5400000" algn="ctr" rotWithShape="0">
              <a:schemeClr val="folHlink"/>
            </a:outerShdw>
          </a:effectLst>
        </p:spPr>
        <p:txBody>
          <a:bodyPr/>
          <a:lstStyle/>
          <a:p>
            <a:endParaRPr lang="en-US" noProof="0"/>
          </a:p>
        </p:txBody>
      </p:sp>
      <p:sp>
        <p:nvSpPr>
          <p:cNvPr id="11" name="TextBox 10"/>
          <p:cNvSpPr txBox="1"/>
          <p:nvPr userDrawn="1"/>
        </p:nvSpPr>
        <p:spPr>
          <a:xfrm>
            <a:off x="457200" y="529754"/>
            <a:ext cx="8992500" cy="463846"/>
          </a:xfrm>
          <a:prstGeom prst="rect">
            <a:avLst/>
          </a:prstGeom>
          <a:noFill/>
        </p:spPr>
        <p:txBody>
          <a:bodyPr wrap="square" lIns="0" tIns="46800" rIns="0" bIns="46800" rtlCol="0" anchor="b" anchorCtr="0">
            <a:spAutoFit/>
          </a:bodyPr>
          <a:lstStyle/>
          <a:p>
            <a:pPr algn="l"/>
            <a:r>
              <a:rPr lang="en-US" sz="2400" b="1" dirty="0">
                <a:solidFill>
                  <a:schemeClr val="tx2"/>
                </a:solidFill>
                <a:latin typeface="Arial" pitchFamily="34" charset="0"/>
                <a:cs typeface="Arial" pitchFamily="34" charset="0"/>
              </a:rPr>
              <a:t>Disclaimer</a:t>
            </a:r>
          </a:p>
        </p:txBody>
      </p:sp>
      <p:sp>
        <p:nvSpPr>
          <p:cNvPr id="9" name="Rectangle 8"/>
          <p:cNvSpPr/>
          <p:nvPr userDrawn="1"/>
        </p:nvSpPr>
        <p:spPr bwMode="white">
          <a:xfrm>
            <a:off x="6578600" y="6630988"/>
            <a:ext cx="2171700" cy="182562"/>
          </a:xfrm>
          <a:prstGeom prst="rect">
            <a:avLst/>
          </a:prstGeom>
          <a:solidFill>
            <a:srgbClr val="FFFFFF"/>
          </a:solidFill>
          <a:ln w="9525">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229001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grpSp>
        <p:nvGrpSpPr>
          <p:cNvPr id="14" name="Group 13"/>
          <p:cNvGrpSpPr/>
          <p:nvPr userDrawn="1"/>
        </p:nvGrpSpPr>
        <p:grpSpPr>
          <a:xfrm>
            <a:off x="0" y="0"/>
            <a:ext cx="9906000" cy="6858000"/>
            <a:chOff x="0" y="0"/>
            <a:chExt cx="9906000" cy="6858000"/>
          </a:xfrm>
        </p:grpSpPr>
        <p:sp>
          <p:nvSpPr>
            <p:cNvPr id="15" name="Rectangle 14"/>
            <p:cNvSpPr/>
            <p:nvPr userDrawn="1">
              <p:custDataLst>
                <p:tags r:id="rId1"/>
              </p:custDataLst>
            </p:nvPr>
          </p:nvSpPr>
          <p:spPr>
            <a:xfrm>
              <a:off x="0" y="0"/>
              <a:ext cx="9906000" cy="6858000"/>
            </a:xfrm>
            <a:prstGeom prst="rect">
              <a:avLst/>
            </a:prstGeom>
            <a:solidFill>
              <a:schemeClr val="bg1"/>
            </a:solidFill>
            <a:ln w="9525">
              <a:no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16" name="Picture 4"/>
            <p:cNvPicPr>
              <a:picLocks noChangeAspect="1" noChangeArrowheads="1"/>
            </p:cNvPicPr>
            <p:nvPr>
              <p:custDataLst>
                <p:tags r:id="rId2"/>
              </p:custDataLst>
            </p:nvPr>
          </p:nvPicPr>
          <p:blipFill>
            <a:blip r:embed="rId6" cstate="print"/>
            <a:srcRect/>
            <a:stretch>
              <a:fillRect/>
            </a:stretch>
          </p:blipFill>
          <p:spPr bwMode="auto">
            <a:xfrm>
              <a:off x="2044700" y="1738313"/>
              <a:ext cx="5816600" cy="2947987"/>
            </a:xfrm>
            <a:prstGeom prst="rect">
              <a:avLst/>
            </a:prstGeom>
            <a:noFill/>
            <a:ln w="9525">
              <a:noFill/>
              <a:miter lim="800000"/>
              <a:headEnd/>
              <a:tailEnd/>
            </a:ln>
            <a:effectLst/>
          </p:spPr>
        </p:pic>
        <p:sp>
          <p:nvSpPr>
            <p:cNvPr id="17" name="TextBox 16"/>
            <p:cNvSpPr txBox="1"/>
            <p:nvPr>
              <p:custDataLst>
                <p:tags r:id="rId3"/>
              </p:custDataLst>
            </p:nvPr>
          </p:nvSpPr>
          <p:spPr>
            <a:xfrm>
              <a:off x="4082394" y="5078640"/>
              <a:ext cx="1744387" cy="581867"/>
            </a:xfrm>
            <a:prstGeom prst="rect">
              <a:avLst/>
            </a:prstGeom>
            <a:noFill/>
            <a:ln>
              <a:noFill/>
            </a:ln>
          </p:spPr>
          <p:txBody>
            <a:bodyPr wrap="none" tIns="90000" bIns="90000" rtlCol="0" anchor="t">
              <a:spAutoFit/>
            </a:bodyPr>
            <a:lstStyle/>
            <a:p>
              <a:pPr algn="ctr"/>
              <a:r>
                <a:rPr lang="en-US" sz="2600">
                  <a:solidFill>
                    <a:srgbClr val="B2B2B2"/>
                  </a:solidFill>
                  <a:latin typeface="Arial" pitchFamily="34" charset="0"/>
                  <a:cs typeface="Arial" pitchFamily="34" charset="0"/>
                </a:rPr>
                <a:t>Thank you</a:t>
              </a:r>
            </a:p>
          </p:txBody>
        </p:sp>
        <p:pic>
          <p:nvPicPr>
            <p:cNvPr id="18" name="Picture 3"/>
            <p:cNvPicPr>
              <a:picLocks noChangeAspect="1" noChangeArrowheads="1"/>
            </p:cNvPicPr>
            <p:nvPr>
              <p:custDataLst>
                <p:tags r:id="rId4"/>
              </p:custDataLst>
            </p:nvPr>
          </p:nvPicPr>
          <p:blipFill>
            <a:blip r:embed="rId7" cstate="print"/>
            <a:stretch>
              <a:fillRect/>
            </a:stretch>
          </p:blipFill>
          <p:spPr bwMode="auto">
            <a:xfrm>
              <a:off x="4286583" y="2957695"/>
              <a:ext cx="2801250" cy="866250"/>
            </a:xfrm>
            <a:prstGeom prst="rect">
              <a:avLst/>
            </a:prstGeom>
            <a:noFill/>
            <a:ln>
              <a:noFill/>
            </a:ln>
          </p:spPr>
        </p:pic>
      </p:grpSp>
    </p:spTree>
    <p:extLst>
      <p:ext uri="{BB962C8B-B14F-4D97-AF65-F5344CB8AC3E}">
        <p14:creationId xmlns:p14="http://schemas.microsoft.com/office/powerpoint/2010/main" val="1070585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97191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p:custDataLst>
              <p:tags r:id="rId1"/>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7" name="Object 6" hidden="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 name="Picture 5" descr="Picture 3.png"/>
          <p:cNvPicPr>
            <a:picLocks noChangeAspect="1"/>
          </p:cNvPicPr>
          <p:nvPr userDrawn="1"/>
        </p:nvPicPr>
        <p:blipFill rotWithShape="1">
          <a:blip r:embed="rId5" cstate="print"/>
          <a:srcRect r="75690"/>
          <a:stretch/>
        </p:blipFill>
        <p:spPr>
          <a:xfrm>
            <a:off x="0" y="0"/>
            <a:ext cx="2408182" cy="6858000"/>
          </a:xfrm>
          <a:prstGeom prst="rect">
            <a:avLst/>
          </a:prstGeom>
          <a:ln w="28575">
            <a:noFill/>
          </a:ln>
        </p:spPr>
      </p:pic>
      <p:pic>
        <p:nvPicPr>
          <p:cNvPr id="11" name="Picture 1"/>
          <p:cNvPicPr>
            <a:picLocks noChangeAspect="1" noChangeArrowheads="1"/>
          </p:cNvPicPr>
          <p:nvPr userDrawn="1"/>
        </p:nvPicPr>
        <p:blipFill>
          <a:blip r:embed="rId6" cstate="print"/>
          <a:srcRect/>
          <a:stretch>
            <a:fillRect/>
          </a:stretch>
        </p:blipFill>
        <p:spPr bwMode="auto">
          <a:xfrm>
            <a:off x="2825350" y="5821402"/>
            <a:ext cx="4241800" cy="258763"/>
          </a:xfrm>
          <a:prstGeom prst="rect">
            <a:avLst/>
          </a:prstGeom>
          <a:noFill/>
          <a:ln w="9525">
            <a:noFill/>
            <a:miter lim="800000"/>
            <a:headEnd/>
            <a:tailEnd/>
          </a:ln>
          <a:effectLst/>
        </p:spPr>
      </p:pic>
    </p:spTree>
    <p:extLst>
      <p:ext uri="{BB962C8B-B14F-4D97-AF65-F5344CB8AC3E}">
        <p14:creationId xmlns:p14="http://schemas.microsoft.com/office/powerpoint/2010/main" val="3030386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oleObject" Target="../embeddings/oleObject1.bin"/><Relationship Id="rId5" Type="http://schemas.openxmlformats.org/officeDocument/2006/relationships/slideLayout" Target="../slideLayouts/slideLayout5.xml"/><Relationship Id="rId10"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7.xml"/><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jpeg"/><Relationship Id="rId5" Type="http://schemas.openxmlformats.org/officeDocument/2006/relationships/slideLayout" Target="../slideLayouts/slideLayout13.xml"/><Relationship Id="rId10" Type="http://schemas.openxmlformats.org/officeDocument/2006/relationships/image" Target="../media/image5.emf"/><Relationship Id="rId4" Type="http://schemas.openxmlformats.org/officeDocument/2006/relationships/slideLayout" Target="../slideLayouts/slideLayout12.xml"/><Relationship Id="rId9"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2" name="Object 11" hidden="1"/>
          <p:cNvGraphicFramePr>
            <a:graphicFrameLocks noChangeAspect="1"/>
          </p:cNvGraphicFramePr>
          <p:nvPr>
            <p:custDataLst>
              <p:tags r:id="rId10"/>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name="think-cell Slide" r:id="rId11" imgW="270" imgH="270" progId="TCLayout.ActiveDocument.1">
                  <p:embed/>
                </p:oleObj>
              </mc:Choice>
              <mc:Fallback>
                <p:oleObj name="think-cell Slide" r:id="rId11" imgW="270" imgH="270" progId="TCLayout.ActiveDocument.1">
                  <p:embed/>
                  <p:pic>
                    <p:nvPicPr>
                      <p:cNvPr id="0" name="Picture 5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nvPr>
        </p:nvSpPr>
        <p:spPr>
          <a:xfrm>
            <a:off x="457200" y="162000"/>
            <a:ext cx="8992800" cy="831600"/>
          </a:xfrm>
          <a:prstGeom prst="rect">
            <a:avLst/>
          </a:prstGeom>
        </p:spPr>
        <p:txBody>
          <a:bodyPr vert="horz" lIns="0" tIns="45720" rIns="0" bIns="45720" rtlCol="0" anchor="b" anchorCtr="0">
            <a:noAutofit/>
          </a:bodyPr>
          <a:lstStyle/>
          <a:p>
            <a:r>
              <a:rPr lang="en-US" noProof="0" dirty="0"/>
              <a:t>Click to edit Master title style</a:t>
            </a:r>
          </a:p>
        </p:txBody>
      </p:sp>
      <p:sp>
        <p:nvSpPr>
          <p:cNvPr id="7" name="FooterSimple"/>
          <p:cNvSpPr/>
          <p:nvPr/>
        </p:nvSpPr>
        <p:spPr>
          <a:xfrm>
            <a:off x="457200" y="6699600"/>
            <a:ext cx="644400" cy="1077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l"/>
            <a:r>
              <a:rPr lang="en-US" sz="700" noProof="0" dirty="0">
                <a:solidFill>
                  <a:srgbClr val="808080"/>
                </a:solidFill>
              </a:rPr>
              <a:t>Sustainability in Capital Markets: Evolution from Corporate Social Responsibility  </a:t>
            </a:r>
          </a:p>
        </p:txBody>
      </p:sp>
      <p:sp>
        <p:nvSpPr>
          <p:cNvPr id="8" name="Line 115"/>
          <p:cNvSpPr>
            <a:spLocks noChangeShapeType="1"/>
          </p:cNvSpPr>
          <p:nvPr/>
        </p:nvSpPr>
        <p:spPr bwMode="auto">
          <a:xfrm flipH="1">
            <a:off x="0" y="1003300"/>
            <a:ext cx="9906000" cy="0"/>
          </a:xfrm>
          <a:prstGeom prst="line">
            <a:avLst/>
          </a:prstGeom>
          <a:noFill/>
          <a:ln w="28575">
            <a:solidFill>
              <a:srgbClr val="023757"/>
            </a:solidFill>
            <a:round/>
            <a:headEnd/>
            <a:tailEnd/>
          </a:ln>
          <a:effectLst>
            <a:outerShdw dist="25400" dir="5400000" algn="ctr" rotWithShape="0">
              <a:srgbClr val="0070C0"/>
            </a:outerShdw>
          </a:effectLst>
        </p:spPr>
        <p:txBody>
          <a:bodyPr/>
          <a:lstStyle/>
          <a:p>
            <a:endParaRPr lang="en-US" noProof="0"/>
          </a:p>
        </p:txBody>
      </p:sp>
      <p:sp>
        <p:nvSpPr>
          <p:cNvPr id="10" name="TextBox 9"/>
          <p:cNvSpPr txBox="1"/>
          <p:nvPr/>
        </p:nvSpPr>
        <p:spPr>
          <a:xfrm>
            <a:off x="9259200" y="6674400"/>
            <a:ext cx="190500" cy="127000"/>
          </a:xfrm>
          <a:prstGeom prst="rect">
            <a:avLst/>
          </a:prstGeom>
          <a:noFill/>
          <a:ln/>
          <a:effectLst/>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3E389-1311-4796-9190-1F74A8EADEA2}" type="slidenum">
              <a:rPr kumimoji="0" lang="en-US" sz="900" b="0" i="0" u="none" strike="noStrike" kern="1200" cap="none" spc="0" normalizeH="0" baseline="0" noProof="0" smtClean="0">
                <a:ln>
                  <a:noFill/>
                </a:ln>
                <a:solidFill>
                  <a:srgbClr val="000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srgbClr val="000000"/>
              </a:solidFill>
              <a:effectLst/>
              <a:uLnTx/>
              <a:uFillTx/>
              <a:latin typeface="+mn-lt"/>
              <a:ea typeface="+mn-ea"/>
              <a:cs typeface="+mn-cs"/>
            </a:endParaRPr>
          </a:p>
          <a:p>
            <a:endParaRPr lang="en-US" sz="900" dirty="0">
              <a:latin typeface="Arial"/>
            </a:endParaRPr>
          </a:p>
        </p:txBody>
      </p:sp>
      <p:sp>
        <p:nvSpPr>
          <p:cNvPr id="13" name="Text Placeholder 12"/>
          <p:cNvSpPr>
            <a:spLocks noGrp="1"/>
          </p:cNvSpPr>
          <p:nvPr>
            <p:ph type="body" idx="1"/>
          </p:nvPr>
        </p:nvSpPr>
        <p:spPr>
          <a:xfrm>
            <a:off x="457200" y="1508760"/>
            <a:ext cx="8997696" cy="459028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icture 2">
            <a:extLst>
              <a:ext uri="{FF2B5EF4-FFF2-40B4-BE49-F238E27FC236}">
                <a16:creationId xmlns:a16="http://schemas.microsoft.com/office/drawing/2014/main" id="{74D24C3B-AAB3-5ABC-3AD4-64950C50385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26772" y="6001028"/>
            <a:ext cx="9959543" cy="427007"/>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54" r:id="rId4"/>
    <p:sldLayoutId id="2147483655" r:id="rId5"/>
    <p:sldLayoutId id="2147483659" r:id="rId6"/>
    <p:sldLayoutId id="2147483660" r:id="rId7"/>
    <p:sldLayoutId id="2147483663" r:id="rId8"/>
  </p:sldLayoutIdLst>
  <p:hf hdr="0" ftr="0" dt="0"/>
  <p:txStyles>
    <p:titleStyle>
      <a:lvl1pPr algn="l" defTabSz="914400" rtl="0" eaLnBrk="1" latinLnBrk="0" hangingPunct="1">
        <a:spcBef>
          <a:spcPct val="0"/>
        </a:spcBef>
        <a:buNone/>
        <a:defRPr sz="2400" b="1" kern="1200">
          <a:solidFill>
            <a:srgbClr val="002060"/>
          </a:solidFill>
          <a:latin typeface="+mj-lt"/>
          <a:ea typeface="+mj-ea"/>
          <a:cs typeface="+mj-cs"/>
        </a:defRPr>
      </a:lvl1pPr>
    </p:titleStyle>
    <p:bodyStyle>
      <a:lvl1pPr marL="0" indent="0" algn="l" defTabSz="914400" rtl="0" eaLnBrk="1" latinLnBrk="0" hangingPunct="1">
        <a:spcBef>
          <a:spcPct val="20000"/>
        </a:spcBef>
        <a:buFontTx/>
        <a:buNone/>
        <a:defRPr sz="1600" b="1" kern="1200">
          <a:solidFill>
            <a:schemeClr val="tx1"/>
          </a:solidFill>
          <a:latin typeface="+mn-lt"/>
          <a:ea typeface="+mn-ea"/>
          <a:cs typeface="+mn-cs"/>
        </a:defRPr>
      </a:lvl1pPr>
      <a:lvl2pPr marL="457200" indent="-228600" algn="l" defTabSz="914400" rtl="0" eaLnBrk="1" latinLnBrk="0" hangingPunct="1">
        <a:spcBef>
          <a:spcPct val="20000"/>
        </a:spcBef>
        <a:buClr>
          <a:srgbClr val="808080"/>
        </a:buClr>
        <a:buFont typeface="Arial" pitchFamily="34" charset="0"/>
        <a:buChar char="•"/>
        <a:defRPr sz="1600" kern="1200">
          <a:solidFill>
            <a:schemeClr val="tx1"/>
          </a:solidFill>
          <a:latin typeface="+mn-lt"/>
          <a:ea typeface="+mn-ea"/>
          <a:cs typeface="+mn-cs"/>
        </a:defRPr>
      </a:lvl2pPr>
      <a:lvl3pPr marL="914400" indent="-228600" algn="l" defTabSz="914400" rtl="0" eaLnBrk="1" latinLnBrk="0" hangingPunct="1">
        <a:spcBef>
          <a:spcPct val="20000"/>
        </a:spcBef>
        <a:buClr>
          <a:srgbClr val="808080"/>
        </a:buClr>
        <a:buFont typeface="Arial" pitchFamily="34" charset="0"/>
        <a:buChar char="–"/>
        <a:defRPr sz="1600" kern="1200">
          <a:solidFill>
            <a:schemeClr val="tx1"/>
          </a:solidFill>
          <a:latin typeface="+mn-lt"/>
          <a:ea typeface="+mn-ea"/>
          <a:cs typeface="+mn-cs"/>
        </a:defRPr>
      </a:lvl3pPr>
      <a:lvl4pPr marL="1376363" indent="-233362" algn="l" defTabSz="914400" rtl="0" eaLnBrk="1" latinLnBrk="0" hangingPunct="1">
        <a:spcBef>
          <a:spcPct val="20000"/>
        </a:spcBef>
        <a:buClr>
          <a:srgbClr val="808080"/>
        </a:buClr>
        <a:buFont typeface="Arial" pitchFamily="34" charset="0"/>
        <a:buChar char="–"/>
        <a:defRPr sz="1600" kern="1200">
          <a:solidFill>
            <a:schemeClr val="tx1"/>
          </a:solidFill>
          <a:latin typeface="+mn-lt"/>
          <a:ea typeface="+mn-ea"/>
          <a:cs typeface="+mn-cs"/>
        </a:defRPr>
      </a:lvl4pPr>
      <a:lvl5pPr marL="2058988" indent="-230188" algn="l" defTabSz="914400" rtl="0" eaLnBrk="1" latinLnBrk="0" hangingPunct="1">
        <a:spcBef>
          <a:spcPct val="20000"/>
        </a:spcBef>
        <a:buClr>
          <a:srgbClr val="808080"/>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15" name="Object 14" hidden="1"/>
          <p:cNvGraphicFramePr>
            <a:graphicFrameLocks noChangeAspect="1"/>
          </p:cNvGraphicFramePr>
          <p:nvPr>
            <p:custDataLst>
              <p:tags r:id="rId8"/>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name="think-cell Slide" r:id="rId9" imgW="360" imgH="360" progId="TCLayout.ActiveDocument.1">
                  <p:embed/>
                </p:oleObj>
              </mc:Choice>
              <mc:Fallback>
                <p:oleObj name="think-cell Slide" r:id="rId9" imgW="360" imgH="360" progId="TCLayout.ActiveDocument.1">
                  <p:embed/>
                  <p:pic>
                    <p:nvPicPr>
                      <p:cNvPr id="15" name="Object 14" hidden="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itle Placeholder 1"/>
          <p:cNvSpPr>
            <a:spLocks noGrp="1"/>
          </p:cNvSpPr>
          <p:nvPr>
            <p:ph type="title"/>
          </p:nvPr>
        </p:nvSpPr>
        <p:spPr>
          <a:xfrm>
            <a:off x="457200" y="162000"/>
            <a:ext cx="8992800" cy="831600"/>
          </a:xfrm>
          <a:prstGeom prst="rect">
            <a:avLst/>
          </a:prstGeom>
        </p:spPr>
        <p:txBody>
          <a:bodyPr vert="horz" lIns="0" tIns="45720" rIns="0" bIns="45720" rtlCol="0" anchor="b" anchorCtr="0">
            <a:noAutofit/>
          </a:bodyPr>
          <a:lstStyle/>
          <a:p>
            <a:r>
              <a:rPr lang="en-US" noProof="0"/>
              <a:t>Click to edit Master title style</a:t>
            </a:r>
            <a:endParaRPr lang="en-US" noProof="0" dirty="0"/>
          </a:p>
        </p:txBody>
      </p:sp>
      <p:sp>
        <p:nvSpPr>
          <p:cNvPr id="7" name="FooterSimple"/>
          <p:cNvSpPr/>
          <p:nvPr/>
        </p:nvSpPr>
        <p:spPr>
          <a:xfrm>
            <a:off x="457200" y="6699600"/>
            <a:ext cx="644400" cy="1077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noAutofit/>
          </a:bodyPr>
          <a:lstStyle/>
          <a:p>
            <a:pPr algn="l"/>
            <a:r>
              <a:rPr lang="en-US" sz="700" noProof="0" dirty="0">
                <a:solidFill>
                  <a:srgbClr val="808080"/>
                </a:solidFill>
              </a:rPr>
              <a:t>Sustainability in Capital Markets</a:t>
            </a:r>
          </a:p>
        </p:txBody>
      </p:sp>
      <p:sp>
        <p:nvSpPr>
          <p:cNvPr id="10" name="TextBox 9"/>
          <p:cNvSpPr txBox="1"/>
          <p:nvPr/>
        </p:nvSpPr>
        <p:spPr>
          <a:xfrm>
            <a:off x="9259200" y="6674400"/>
            <a:ext cx="190500" cy="127000"/>
          </a:xfrm>
          <a:prstGeom prst="rect">
            <a:avLst/>
          </a:prstGeom>
          <a:noFill/>
          <a:ln/>
          <a:effectLst/>
        </p:spPr>
        <p:txBody>
          <a:bodyPr wrap="none" lIns="0" tIns="0" rIns="0" bIns="0" rtlCol="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53E389-1311-4796-9190-1F74A8EADEA2}" type="slidenum">
              <a:rPr kumimoji="0" lang="en-US" sz="900" b="0" i="0" u="none" strike="noStrike" kern="1200" cap="none" spc="0" normalizeH="0" baseline="0" noProof="0" smtClean="0">
                <a:ln>
                  <a:noFill/>
                </a:ln>
                <a:solidFill>
                  <a:srgbClr val="000000"/>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000000"/>
              </a:solidFill>
              <a:effectLst/>
              <a:uLnTx/>
              <a:uFillTx/>
              <a:latin typeface="+mn-lt"/>
              <a:ea typeface="+mn-ea"/>
              <a:cs typeface="+mn-cs"/>
            </a:endParaRPr>
          </a:p>
          <a:p>
            <a:endParaRPr lang="en-US" sz="900" dirty="0">
              <a:latin typeface="Arial"/>
            </a:endParaRPr>
          </a:p>
        </p:txBody>
      </p:sp>
      <p:sp>
        <p:nvSpPr>
          <p:cNvPr id="13" name="Text Placeholder 12"/>
          <p:cNvSpPr>
            <a:spLocks noGrp="1"/>
          </p:cNvSpPr>
          <p:nvPr>
            <p:ph type="body" idx="1"/>
          </p:nvPr>
        </p:nvSpPr>
        <p:spPr>
          <a:xfrm>
            <a:off x="457200" y="1508760"/>
            <a:ext cx="8997696" cy="459028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Line 115"/>
          <p:cNvSpPr>
            <a:spLocks noChangeShapeType="1"/>
          </p:cNvSpPr>
          <p:nvPr userDrawn="1"/>
        </p:nvSpPr>
        <p:spPr bwMode="auto">
          <a:xfrm flipH="1">
            <a:off x="0" y="1003300"/>
            <a:ext cx="9906000" cy="0"/>
          </a:xfrm>
          <a:prstGeom prst="line">
            <a:avLst/>
          </a:prstGeom>
          <a:noFill/>
          <a:ln w="28575">
            <a:solidFill>
              <a:srgbClr val="003B5A"/>
            </a:solidFill>
            <a:round/>
            <a:headEnd/>
            <a:tailEnd/>
          </a:ln>
          <a:effectLst>
            <a:outerShdw dist="25400" dir="5400000" algn="ctr" rotWithShape="0">
              <a:srgbClr val="0070C0"/>
            </a:outerShdw>
          </a:effectLst>
        </p:spPr>
        <p:txBody>
          <a:bodyPr/>
          <a:lstStyle/>
          <a:p>
            <a:endParaRPr lang="en-US" noProof="0" dirty="0"/>
          </a:p>
        </p:txBody>
      </p:sp>
      <p:pic>
        <p:nvPicPr>
          <p:cNvPr id="3" name="Picture 2">
            <a:extLst>
              <a:ext uri="{FF2B5EF4-FFF2-40B4-BE49-F238E27FC236}">
                <a16:creationId xmlns:a16="http://schemas.microsoft.com/office/drawing/2014/main" id="{CF99D706-6040-2B1C-058B-24825681DAE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6772" y="6001028"/>
            <a:ext cx="9959543" cy="427007"/>
          </a:xfrm>
          <a:prstGeom prst="rect">
            <a:avLst/>
          </a:prstGeom>
        </p:spPr>
      </p:pic>
    </p:spTree>
    <p:extLst>
      <p:ext uri="{BB962C8B-B14F-4D97-AF65-F5344CB8AC3E}">
        <p14:creationId xmlns:p14="http://schemas.microsoft.com/office/powerpoint/2010/main" val="201761172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Lst>
  <p:hf hdr="0" ftr="0" dt="0"/>
  <p:txStyles>
    <p:titleStyle>
      <a:lvl1pPr algn="l" defTabSz="914400" rtl="0" eaLnBrk="1" latinLnBrk="0" hangingPunct="1">
        <a:spcBef>
          <a:spcPct val="0"/>
        </a:spcBef>
        <a:buNone/>
        <a:defRPr sz="2400" b="1" kern="1200">
          <a:solidFill>
            <a:schemeClr val="tx2"/>
          </a:solidFill>
          <a:latin typeface="+mj-lt"/>
          <a:ea typeface="+mj-ea"/>
          <a:cs typeface="+mj-cs"/>
        </a:defRPr>
      </a:lvl1pPr>
    </p:titleStyle>
    <p:bodyStyle>
      <a:lvl1pPr marL="0" indent="0" algn="l" defTabSz="914400" rtl="0" eaLnBrk="1" latinLnBrk="0" hangingPunct="1">
        <a:spcBef>
          <a:spcPts val="384"/>
        </a:spcBef>
        <a:buFontTx/>
        <a:buNone/>
        <a:defRPr sz="1600" b="1" kern="1200">
          <a:solidFill>
            <a:schemeClr val="tx1"/>
          </a:solidFill>
          <a:latin typeface="+mn-lt"/>
          <a:ea typeface="+mn-ea"/>
          <a:cs typeface="+mn-cs"/>
        </a:defRPr>
      </a:lvl1pPr>
      <a:lvl2pPr marL="457200" indent="-228600" algn="l" defTabSz="914400" rtl="0" eaLnBrk="1" latinLnBrk="0" hangingPunct="1">
        <a:spcBef>
          <a:spcPts val="384"/>
        </a:spcBef>
        <a:buClr>
          <a:schemeClr val="tx2"/>
        </a:buClr>
        <a:buFont typeface="Arial" pitchFamily="34" charset="0"/>
        <a:buChar char="•"/>
        <a:defRPr sz="1600" kern="1200">
          <a:solidFill>
            <a:schemeClr val="tx1"/>
          </a:solidFill>
          <a:latin typeface="+mn-lt"/>
          <a:ea typeface="+mn-ea"/>
          <a:cs typeface="+mn-cs"/>
        </a:defRPr>
      </a:lvl2pPr>
      <a:lvl3pPr marL="914400" indent="-228600" algn="l" defTabSz="914400" rtl="0" eaLnBrk="1" latinLnBrk="0" hangingPunct="1">
        <a:spcBef>
          <a:spcPts val="384"/>
        </a:spcBef>
        <a:buClr>
          <a:schemeClr val="tx2"/>
        </a:buClr>
        <a:buFont typeface="Arial" pitchFamily="34" charset="0"/>
        <a:buChar char="–"/>
        <a:defRPr sz="1600" kern="1200">
          <a:solidFill>
            <a:schemeClr val="tx1"/>
          </a:solidFill>
          <a:latin typeface="+mn-lt"/>
          <a:ea typeface="+mn-ea"/>
          <a:cs typeface="+mn-cs"/>
        </a:defRPr>
      </a:lvl3pPr>
      <a:lvl4pPr marL="1376363" indent="-233362" algn="l" defTabSz="914400" rtl="0" eaLnBrk="1" latinLnBrk="0" hangingPunct="1">
        <a:spcBef>
          <a:spcPts val="384"/>
        </a:spcBef>
        <a:buClr>
          <a:schemeClr val="tx2"/>
        </a:buClr>
        <a:buFont typeface="Arial" pitchFamily="34" charset="0"/>
        <a:buChar char="–"/>
        <a:defRPr sz="1600" kern="1200">
          <a:solidFill>
            <a:schemeClr val="tx1"/>
          </a:solidFill>
          <a:latin typeface="+mn-lt"/>
          <a:ea typeface="+mn-ea"/>
          <a:cs typeface="+mn-cs"/>
        </a:defRPr>
      </a:lvl4pPr>
      <a:lvl5pPr marL="2058988" indent="-230188" algn="l" defTabSz="914400" rtl="0" eaLnBrk="1" latinLnBrk="0" hangingPunct="1">
        <a:spcBef>
          <a:spcPts val="384"/>
        </a:spcBef>
        <a:buClr>
          <a:schemeClr val="tx2"/>
        </a:buClr>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1.xml"/><Relationship Id="rId7" Type="http://schemas.openxmlformats.org/officeDocument/2006/relationships/image" Target="../media/image1.emf"/><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oleObject" Target="../embeddings/oleObject6.bin"/><Relationship Id="rId5" Type="http://schemas.openxmlformats.org/officeDocument/2006/relationships/image" Target="../media/image1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57.svg"/><Relationship Id="rId7" Type="http://schemas.openxmlformats.org/officeDocument/2006/relationships/image" Target="../media/image61.sv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svg"/><Relationship Id="rId4" Type="http://schemas.openxmlformats.org/officeDocument/2006/relationships/image" Target="../media/image58.png"/><Relationship Id="rId9" Type="http://schemas.openxmlformats.org/officeDocument/2006/relationships/image" Target="../media/image63.svg"/></Relationships>
</file>

<file path=ppt/slides/_rels/slide11.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sv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Layout" Target="../slideLayouts/slideLayout2.xml"/><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 Id="rId9" Type="http://schemas.openxmlformats.org/officeDocument/2006/relationships/image" Target="../media/image71.svg"/></Relationships>
</file>

<file path=ppt/slides/_rels/slide12.xml.rels><?xml version="1.0" encoding="UTF-8" standalone="yes"?>
<Relationships xmlns="http://schemas.openxmlformats.org/package/2006/relationships"><Relationship Id="rId3" Type="http://schemas.openxmlformats.org/officeDocument/2006/relationships/image" Target="../media/image73.sv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75.svg"/><Relationship Id="rId4" Type="http://schemas.openxmlformats.org/officeDocument/2006/relationships/image" Target="../media/image74.png"/></Relationships>
</file>

<file path=ppt/slides/_rels/slide1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5" Type="http://schemas.openxmlformats.org/officeDocument/2006/relationships/image" Target="../media/image83.png"/><Relationship Id="rId4" Type="http://schemas.openxmlformats.org/officeDocument/2006/relationships/image" Target="../media/image82.png"/></Relationships>
</file>

<file path=ppt/slides/_rels/slide1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svg"/><Relationship Id="rId7" Type="http://schemas.openxmlformats.org/officeDocument/2006/relationships/image" Target="../media/image18.svg"/><Relationship Id="rId12" Type="http://schemas.openxmlformats.org/officeDocument/2006/relationships/image" Target="../media/image23.tiff"/><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svg"/></Relationships>
</file>

<file path=ppt/slides/_rels/slide20.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svg"/><Relationship Id="rId3" Type="http://schemas.openxmlformats.org/officeDocument/2006/relationships/image" Target="../media/image86.svg"/><Relationship Id="rId7" Type="http://schemas.openxmlformats.org/officeDocument/2006/relationships/image" Target="../media/image90.svg"/><Relationship Id="rId12" Type="http://schemas.openxmlformats.org/officeDocument/2006/relationships/image" Target="../media/image95.png"/><Relationship Id="rId2" Type="http://schemas.openxmlformats.org/officeDocument/2006/relationships/image" Target="../media/image85.png"/><Relationship Id="rId1" Type="http://schemas.openxmlformats.org/officeDocument/2006/relationships/slideLayout" Target="../slideLayouts/slideLayout2.xml"/><Relationship Id="rId6" Type="http://schemas.openxmlformats.org/officeDocument/2006/relationships/image" Target="../media/image89.png"/><Relationship Id="rId11" Type="http://schemas.openxmlformats.org/officeDocument/2006/relationships/image" Target="../media/image94.svg"/><Relationship Id="rId5" Type="http://schemas.openxmlformats.org/officeDocument/2006/relationships/image" Target="../media/image88.sv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sv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3" Type="http://schemas.openxmlformats.org/officeDocument/2006/relationships/image" Target="../media/image18.sv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 Id="rId9" Type="http://schemas.openxmlformats.org/officeDocument/2006/relationships/image" Target="../media/image55.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000" r="-2000"/>
          </a:stretch>
        </a:blipFill>
        <a:effectLst/>
      </p:bgPr>
    </p:bg>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nvPr>
        </p:nvGraphicFramePr>
        <p:xfrm>
          <a:off x="1587" y="1588"/>
          <a:ext cx="1587" cy="1587"/>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0" name="Picture 3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7"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coverslide_title"/>
          <p:cNvSpPr/>
          <p:nvPr/>
        </p:nvSpPr>
        <p:spPr bwMode="auto">
          <a:xfrm>
            <a:off x="3174" y="3174"/>
            <a:ext cx="9902826" cy="2530903"/>
          </a:xfrm>
          <a:prstGeom prst="rect">
            <a:avLst/>
          </a:prstGeom>
          <a:solidFill>
            <a:schemeClr val="tx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3600" b="1" dirty="0">
              <a:solidFill>
                <a:schemeClr val="bg1"/>
              </a:solidFill>
              <a:latin typeface="Arial" pitchFamily="34" charset="0"/>
              <a:cs typeface="Arial" pitchFamily="34" charset="0"/>
            </a:endParaRPr>
          </a:p>
          <a:p>
            <a:endParaRPr lang="en-US" sz="3600" b="1" dirty="0">
              <a:solidFill>
                <a:schemeClr val="bg1"/>
              </a:solidFill>
              <a:latin typeface="Arial" pitchFamily="34" charset="0"/>
              <a:cs typeface="Arial" pitchFamily="34" charset="0"/>
            </a:endParaRPr>
          </a:p>
          <a:p>
            <a:r>
              <a:rPr lang="en-US" sz="4400" b="1" dirty="0">
                <a:solidFill>
                  <a:schemeClr val="bg1"/>
                </a:solidFill>
                <a:latin typeface="Arial" pitchFamily="34" charset="0"/>
                <a:cs typeface="Arial" pitchFamily="34" charset="0"/>
              </a:rPr>
              <a:t>Sustainability in Capital Markets</a:t>
            </a:r>
          </a:p>
          <a:p>
            <a:r>
              <a:rPr lang="en-US" dirty="0">
                <a:solidFill>
                  <a:schemeClr val="bg1"/>
                </a:solidFill>
                <a:latin typeface="Arial" pitchFamily="34" charset="0"/>
                <a:cs typeface="Arial" pitchFamily="34" charset="0"/>
              </a:rPr>
              <a:t>Evolution from Corporate Social Responsibility (CSR)</a:t>
            </a:r>
          </a:p>
        </p:txBody>
      </p:sp>
      <p:pic>
        <p:nvPicPr>
          <p:cNvPr id="11" name="Picture 10">
            <a:extLst>
              <a:ext uri="{FF2B5EF4-FFF2-40B4-BE49-F238E27FC236}">
                <a16:creationId xmlns:a16="http://schemas.microsoft.com/office/drawing/2014/main" id="{4C2AC171-CE42-4FD4-9758-D55853E5BA2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877355" y="5174592"/>
            <a:ext cx="2151289" cy="598127"/>
          </a:xfrm>
          <a:prstGeom prst="rect">
            <a:avLst/>
          </a:prstGeom>
          <a:solidFill>
            <a:schemeClr val="bg1">
              <a:alpha val="14000"/>
            </a:schemeClr>
          </a:solidFill>
          <a:ln>
            <a:noFill/>
          </a:ln>
          <a:effectLst/>
        </p:spPr>
      </p:pic>
      <p:sp>
        <p:nvSpPr>
          <p:cNvPr id="7" name="coverslide_title">
            <a:extLst>
              <a:ext uri="{FF2B5EF4-FFF2-40B4-BE49-F238E27FC236}">
                <a16:creationId xmlns:a16="http://schemas.microsoft.com/office/drawing/2014/main" id="{4707C12D-AB85-4DE2-A7F8-CDD497C84953}"/>
              </a:ext>
            </a:extLst>
          </p:cNvPr>
          <p:cNvSpPr/>
          <p:nvPr/>
        </p:nvSpPr>
        <p:spPr bwMode="auto">
          <a:xfrm>
            <a:off x="2573449" y="4482815"/>
            <a:ext cx="4759102" cy="531098"/>
          </a:xfrm>
          <a:prstGeom prst="rect">
            <a:avLst/>
          </a:prstGeom>
          <a:solidFill>
            <a:schemeClr val="tx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latin typeface="Arial" pitchFamily="34" charset="0"/>
                <a:cs typeface="Arial" pitchFamily="34" charset="0"/>
              </a:rPr>
              <a:t>Abdulrahman Alfailakawi</a:t>
            </a:r>
          </a:p>
          <a:p>
            <a:pPr algn="ctr"/>
            <a:r>
              <a:rPr lang="en-US" b="1" dirty="0">
                <a:solidFill>
                  <a:schemeClr val="bg1"/>
                </a:solidFill>
                <a:latin typeface="Arial" pitchFamily="34" charset="0"/>
                <a:cs typeface="Arial" pitchFamily="34" charset="0"/>
              </a:rPr>
              <a:t>Director of Markets Regulation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0B657-A29C-5863-B311-AA0CBBDD7442}"/>
              </a:ext>
            </a:extLst>
          </p:cNvPr>
          <p:cNvSpPr>
            <a:spLocks noGrp="1"/>
          </p:cNvSpPr>
          <p:nvPr>
            <p:ph type="title"/>
          </p:nvPr>
        </p:nvSpPr>
        <p:spPr/>
        <p:txBody>
          <a:bodyPr/>
          <a:lstStyle/>
          <a:p>
            <a:r>
              <a:rPr lang="en-US" dirty="0"/>
              <a:t>Deep Dive: Social Issues </a:t>
            </a:r>
          </a:p>
        </p:txBody>
      </p:sp>
      <p:pic>
        <p:nvPicPr>
          <p:cNvPr id="17" name="Graphic 16" descr="Construction worker male with solid fill">
            <a:extLst>
              <a:ext uri="{FF2B5EF4-FFF2-40B4-BE49-F238E27FC236}">
                <a16:creationId xmlns:a16="http://schemas.microsoft.com/office/drawing/2014/main" id="{5F096ACE-A61B-C9A4-7ADA-168C8D376F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29545" y="1958526"/>
            <a:ext cx="1087137" cy="944066"/>
          </a:xfrm>
          <a:prstGeom prst="rect">
            <a:avLst/>
          </a:prstGeom>
        </p:spPr>
      </p:pic>
      <p:pic>
        <p:nvPicPr>
          <p:cNvPr id="19" name="Graphic 18" descr="Group of people with solid fill">
            <a:extLst>
              <a:ext uri="{FF2B5EF4-FFF2-40B4-BE49-F238E27FC236}">
                <a16:creationId xmlns:a16="http://schemas.microsoft.com/office/drawing/2014/main" id="{C1D44B0A-33ED-1E27-09A8-60684813AC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608670" y="1824447"/>
            <a:ext cx="1087137" cy="1086966"/>
          </a:xfrm>
          <a:prstGeom prst="rect">
            <a:avLst/>
          </a:prstGeom>
        </p:spPr>
      </p:pic>
      <p:pic>
        <p:nvPicPr>
          <p:cNvPr id="3" name="Graphic 2" descr="Neighborhood with solid fill">
            <a:extLst>
              <a:ext uri="{FF2B5EF4-FFF2-40B4-BE49-F238E27FC236}">
                <a16:creationId xmlns:a16="http://schemas.microsoft.com/office/drawing/2014/main" id="{37B17DBE-F7F0-D60D-D581-A63D45A194F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15842" y="4248384"/>
            <a:ext cx="1000840" cy="1019901"/>
          </a:xfrm>
          <a:prstGeom prst="rect">
            <a:avLst/>
          </a:prstGeom>
        </p:spPr>
      </p:pic>
      <p:pic>
        <p:nvPicPr>
          <p:cNvPr id="5" name="Graphic 4" descr="Search Inventory with solid fill">
            <a:extLst>
              <a:ext uri="{FF2B5EF4-FFF2-40B4-BE49-F238E27FC236}">
                <a16:creationId xmlns:a16="http://schemas.microsoft.com/office/drawing/2014/main" id="{7A50E704-A2E2-CF19-EB51-B34444743F0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83526" y="4272233"/>
            <a:ext cx="1087137" cy="1086966"/>
          </a:xfrm>
          <a:prstGeom prst="rect">
            <a:avLst/>
          </a:prstGeom>
        </p:spPr>
      </p:pic>
      <p:sp>
        <p:nvSpPr>
          <p:cNvPr id="6" name="TextBox 5">
            <a:extLst>
              <a:ext uri="{FF2B5EF4-FFF2-40B4-BE49-F238E27FC236}">
                <a16:creationId xmlns:a16="http://schemas.microsoft.com/office/drawing/2014/main" id="{736F1C0E-DC01-761C-F76F-FDE204542096}"/>
              </a:ext>
            </a:extLst>
          </p:cNvPr>
          <p:cNvSpPr txBox="1"/>
          <p:nvPr/>
        </p:nvSpPr>
        <p:spPr>
          <a:xfrm>
            <a:off x="1214244" y="1799423"/>
            <a:ext cx="2125155" cy="427979"/>
          </a:xfrm>
          <a:prstGeom prst="rect">
            <a:avLst/>
          </a:prstGeom>
          <a:noFill/>
        </p:spPr>
        <p:txBody>
          <a:bodyPr wrap="square" tIns="90000" bIns="90000" rtlCol="0" anchor="t">
            <a:spAutoFit/>
          </a:bodyPr>
          <a:lstStyle/>
          <a:p>
            <a:pPr algn="ctr"/>
            <a:r>
              <a:rPr lang="en-US" sz="1600" b="1" dirty="0">
                <a:solidFill>
                  <a:srgbClr val="7F7F7F"/>
                </a:solidFill>
                <a:latin typeface="Arial" pitchFamily="34" charset="0"/>
                <a:cs typeface="Arial" pitchFamily="34" charset="0"/>
              </a:rPr>
              <a:t>Working Conditions</a:t>
            </a:r>
          </a:p>
        </p:txBody>
      </p:sp>
      <p:sp>
        <p:nvSpPr>
          <p:cNvPr id="7" name="TextBox 6">
            <a:extLst>
              <a:ext uri="{FF2B5EF4-FFF2-40B4-BE49-F238E27FC236}">
                <a16:creationId xmlns:a16="http://schemas.microsoft.com/office/drawing/2014/main" id="{F60B1E39-D633-A94D-2C1E-37EFB3A4B343}"/>
              </a:ext>
            </a:extLst>
          </p:cNvPr>
          <p:cNvSpPr txBox="1"/>
          <p:nvPr/>
        </p:nvSpPr>
        <p:spPr>
          <a:xfrm>
            <a:off x="4953000" y="1766145"/>
            <a:ext cx="2125155" cy="427979"/>
          </a:xfrm>
          <a:prstGeom prst="rect">
            <a:avLst/>
          </a:prstGeom>
          <a:noFill/>
        </p:spPr>
        <p:txBody>
          <a:bodyPr wrap="square" tIns="90000" bIns="90000" rtlCol="0" anchor="t">
            <a:spAutoFit/>
          </a:bodyPr>
          <a:lstStyle/>
          <a:p>
            <a:r>
              <a:rPr lang="en-US" sz="1600" b="1" dirty="0">
                <a:solidFill>
                  <a:srgbClr val="7F7F7F"/>
                </a:solidFill>
                <a:latin typeface="Arial" pitchFamily="34" charset="0"/>
                <a:cs typeface="Arial" pitchFamily="34" charset="0"/>
              </a:rPr>
              <a:t>Labor Rights</a:t>
            </a:r>
          </a:p>
        </p:txBody>
      </p:sp>
      <p:sp>
        <p:nvSpPr>
          <p:cNvPr id="8" name="TextBox 7">
            <a:extLst>
              <a:ext uri="{FF2B5EF4-FFF2-40B4-BE49-F238E27FC236}">
                <a16:creationId xmlns:a16="http://schemas.microsoft.com/office/drawing/2014/main" id="{A2429050-7A69-F4AF-A6FD-DAB96B3B5117}"/>
              </a:ext>
            </a:extLst>
          </p:cNvPr>
          <p:cNvSpPr txBox="1"/>
          <p:nvPr/>
        </p:nvSpPr>
        <p:spPr>
          <a:xfrm>
            <a:off x="4952999" y="4034394"/>
            <a:ext cx="2125155" cy="427979"/>
          </a:xfrm>
          <a:prstGeom prst="rect">
            <a:avLst/>
          </a:prstGeom>
          <a:noFill/>
        </p:spPr>
        <p:txBody>
          <a:bodyPr wrap="square" tIns="90000" bIns="90000" rtlCol="0" anchor="t">
            <a:spAutoFit/>
          </a:bodyPr>
          <a:lstStyle/>
          <a:p>
            <a:r>
              <a:rPr lang="en-US" sz="1600" b="1" dirty="0">
                <a:solidFill>
                  <a:srgbClr val="7F7F7F"/>
                </a:solidFill>
                <a:latin typeface="Arial" pitchFamily="34" charset="0"/>
                <a:cs typeface="Arial" pitchFamily="34" charset="0"/>
              </a:rPr>
              <a:t>Product Liability </a:t>
            </a:r>
          </a:p>
        </p:txBody>
      </p:sp>
      <p:sp>
        <p:nvSpPr>
          <p:cNvPr id="9" name="TextBox 8">
            <a:extLst>
              <a:ext uri="{FF2B5EF4-FFF2-40B4-BE49-F238E27FC236}">
                <a16:creationId xmlns:a16="http://schemas.microsoft.com/office/drawing/2014/main" id="{D9CBE9B8-3FE7-F78E-8F7E-C42199584C94}"/>
              </a:ext>
            </a:extLst>
          </p:cNvPr>
          <p:cNvSpPr txBox="1"/>
          <p:nvPr/>
        </p:nvSpPr>
        <p:spPr>
          <a:xfrm>
            <a:off x="1505546" y="3978167"/>
            <a:ext cx="2125155" cy="674200"/>
          </a:xfrm>
          <a:prstGeom prst="rect">
            <a:avLst/>
          </a:prstGeom>
          <a:noFill/>
        </p:spPr>
        <p:txBody>
          <a:bodyPr wrap="square" tIns="90000" bIns="90000" rtlCol="0" anchor="t">
            <a:spAutoFit/>
          </a:bodyPr>
          <a:lstStyle/>
          <a:p>
            <a:r>
              <a:rPr lang="en-US" sz="1600" b="1" dirty="0">
                <a:solidFill>
                  <a:srgbClr val="7F7F7F"/>
                </a:solidFill>
                <a:latin typeface="Arial" pitchFamily="34" charset="0"/>
                <a:cs typeface="Arial" pitchFamily="34" charset="0"/>
              </a:rPr>
              <a:t>Stakeholder Opposition </a:t>
            </a:r>
          </a:p>
        </p:txBody>
      </p:sp>
      <p:grpSp>
        <p:nvGrpSpPr>
          <p:cNvPr id="10" name="Group 9">
            <a:extLst>
              <a:ext uri="{FF2B5EF4-FFF2-40B4-BE49-F238E27FC236}">
                <a16:creationId xmlns:a16="http://schemas.microsoft.com/office/drawing/2014/main" id="{FA58306A-8771-BAC8-FE7C-383F5F80EF67}"/>
              </a:ext>
            </a:extLst>
          </p:cNvPr>
          <p:cNvGrpSpPr/>
          <p:nvPr/>
        </p:nvGrpSpPr>
        <p:grpSpPr>
          <a:xfrm>
            <a:off x="1651000" y="2206974"/>
            <a:ext cx="1629359" cy="867105"/>
            <a:chOff x="0" y="434676"/>
            <a:chExt cx="6604000" cy="867105"/>
          </a:xfrm>
        </p:grpSpPr>
        <p:sp>
          <p:nvSpPr>
            <p:cNvPr id="11" name="Rectangle 10">
              <a:extLst>
                <a:ext uri="{FF2B5EF4-FFF2-40B4-BE49-F238E27FC236}">
                  <a16:creationId xmlns:a16="http://schemas.microsoft.com/office/drawing/2014/main" id="{12E8CC89-81FD-B84A-8138-930303F32CD6}"/>
                </a:ext>
              </a:extLst>
            </p:cNvPr>
            <p:cNvSpPr/>
            <p:nvPr/>
          </p:nvSpPr>
          <p:spPr>
            <a:xfrm>
              <a:off x="0" y="434676"/>
              <a:ext cx="6604000" cy="86710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TextBox 11">
              <a:extLst>
                <a:ext uri="{FF2B5EF4-FFF2-40B4-BE49-F238E27FC236}">
                  <a16:creationId xmlns:a16="http://schemas.microsoft.com/office/drawing/2014/main" id="{40FAB5AF-5BB7-EAB5-4733-6AC70DD9607E}"/>
                </a:ext>
              </a:extLst>
            </p:cNvPr>
            <p:cNvSpPr txBox="1"/>
            <p:nvPr/>
          </p:nvSpPr>
          <p:spPr>
            <a:xfrm>
              <a:off x="0" y="434676"/>
              <a:ext cx="6604000"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kern="1200" dirty="0"/>
                <a:t>Health &amp; safety.</a:t>
              </a:r>
            </a:p>
            <a:p>
              <a:pPr marL="57150" lvl="1" indent="-57150" algn="l" defTabSz="444500">
                <a:lnSpc>
                  <a:spcPct val="90000"/>
                </a:lnSpc>
                <a:spcBef>
                  <a:spcPct val="0"/>
                </a:spcBef>
                <a:spcAft>
                  <a:spcPct val="15000"/>
                </a:spcAft>
                <a:buChar char="•"/>
              </a:pPr>
              <a:r>
                <a:rPr lang="en-US" sz="1000" dirty="0"/>
                <a:t>Rana Plaza incident </a:t>
              </a:r>
              <a:endParaRPr lang="en-US" sz="1000" kern="1200" dirty="0"/>
            </a:p>
          </p:txBody>
        </p:sp>
      </p:grpSp>
      <p:sp>
        <p:nvSpPr>
          <p:cNvPr id="13" name="TextBox 12">
            <a:extLst>
              <a:ext uri="{FF2B5EF4-FFF2-40B4-BE49-F238E27FC236}">
                <a16:creationId xmlns:a16="http://schemas.microsoft.com/office/drawing/2014/main" id="{1B07E807-D009-A0C0-FFF3-BCD5F1A83D1E}"/>
              </a:ext>
            </a:extLst>
          </p:cNvPr>
          <p:cNvSpPr txBox="1"/>
          <p:nvPr/>
        </p:nvSpPr>
        <p:spPr>
          <a:xfrm>
            <a:off x="5001149" y="2151944"/>
            <a:ext cx="1629359"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kern="1200" dirty="0"/>
              <a:t>Minimum wage, child labor, equal pay.</a:t>
            </a:r>
          </a:p>
          <a:p>
            <a:pPr marL="57150" lvl="1" indent="-57150" algn="l" defTabSz="444500">
              <a:lnSpc>
                <a:spcPct val="90000"/>
              </a:lnSpc>
              <a:spcBef>
                <a:spcPct val="0"/>
              </a:spcBef>
              <a:spcAft>
                <a:spcPct val="15000"/>
              </a:spcAft>
              <a:buChar char="•"/>
            </a:pPr>
            <a:r>
              <a:rPr lang="en-US" sz="1000" dirty="0"/>
              <a:t>Right to organize (unions)</a:t>
            </a:r>
            <a:endParaRPr lang="en-US" sz="1000" kern="1200" dirty="0"/>
          </a:p>
        </p:txBody>
      </p:sp>
      <p:sp>
        <p:nvSpPr>
          <p:cNvPr id="14" name="TextBox 13">
            <a:extLst>
              <a:ext uri="{FF2B5EF4-FFF2-40B4-BE49-F238E27FC236}">
                <a16:creationId xmlns:a16="http://schemas.microsoft.com/office/drawing/2014/main" id="{DB7ADF53-51AD-7188-91B8-81E7814C8650}"/>
              </a:ext>
            </a:extLst>
          </p:cNvPr>
          <p:cNvSpPr txBox="1"/>
          <p:nvPr/>
        </p:nvSpPr>
        <p:spPr>
          <a:xfrm>
            <a:off x="1643160" y="4641644"/>
            <a:ext cx="1629359"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dirty="0"/>
              <a:t>Engage with the community </a:t>
            </a:r>
          </a:p>
          <a:p>
            <a:pPr marL="57150" lvl="1" indent="-57150" algn="l" defTabSz="444500">
              <a:lnSpc>
                <a:spcPct val="90000"/>
              </a:lnSpc>
              <a:spcBef>
                <a:spcPct val="0"/>
              </a:spcBef>
              <a:spcAft>
                <a:spcPct val="15000"/>
              </a:spcAft>
              <a:buChar char="•"/>
            </a:pPr>
            <a:r>
              <a:rPr lang="en-US" sz="1000" dirty="0"/>
              <a:t>Communicate with transparency </a:t>
            </a:r>
          </a:p>
          <a:p>
            <a:pPr marL="57150" lvl="1" indent="-57150" algn="l" defTabSz="444500">
              <a:lnSpc>
                <a:spcPct val="90000"/>
              </a:lnSpc>
              <a:spcBef>
                <a:spcPct val="0"/>
              </a:spcBef>
              <a:spcAft>
                <a:spcPct val="15000"/>
              </a:spcAft>
              <a:buChar char="•"/>
            </a:pPr>
            <a:endParaRPr lang="en-US" sz="1000" kern="1200" dirty="0"/>
          </a:p>
        </p:txBody>
      </p:sp>
      <p:sp>
        <p:nvSpPr>
          <p:cNvPr id="15" name="TextBox 14">
            <a:extLst>
              <a:ext uri="{FF2B5EF4-FFF2-40B4-BE49-F238E27FC236}">
                <a16:creationId xmlns:a16="http://schemas.microsoft.com/office/drawing/2014/main" id="{60F35750-9964-182A-63AF-D51FA0F0BF21}"/>
              </a:ext>
            </a:extLst>
          </p:cNvPr>
          <p:cNvSpPr txBox="1"/>
          <p:nvPr/>
        </p:nvSpPr>
        <p:spPr>
          <a:xfrm>
            <a:off x="5030370" y="4367813"/>
            <a:ext cx="1629359"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kern="1200" dirty="0"/>
              <a:t>Companies know their products more than customers</a:t>
            </a:r>
          </a:p>
          <a:p>
            <a:pPr marL="57150" lvl="1" indent="-57150" algn="l" defTabSz="444500">
              <a:lnSpc>
                <a:spcPct val="90000"/>
              </a:lnSpc>
              <a:spcBef>
                <a:spcPct val="0"/>
              </a:spcBef>
              <a:spcAft>
                <a:spcPct val="15000"/>
              </a:spcAft>
              <a:buChar char="•"/>
            </a:pPr>
            <a:r>
              <a:rPr lang="en-US" sz="1000" dirty="0"/>
              <a:t>Legal repercussions </a:t>
            </a:r>
            <a:endParaRPr lang="en-US" sz="1000" kern="1200" dirty="0"/>
          </a:p>
        </p:txBody>
      </p:sp>
    </p:spTree>
    <p:extLst>
      <p:ext uri="{BB962C8B-B14F-4D97-AF65-F5344CB8AC3E}">
        <p14:creationId xmlns:p14="http://schemas.microsoft.com/office/powerpoint/2010/main" val="1461619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0B657-A29C-5863-B311-AA0CBBDD7442}"/>
              </a:ext>
            </a:extLst>
          </p:cNvPr>
          <p:cNvSpPr>
            <a:spLocks noGrp="1"/>
          </p:cNvSpPr>
          <p:nvPr>
            <p:ph type="title"/>
          </p:nvPr>
        </p:nvSpPr>
        <p:spPr/>
        <p:txBody>
          <a:bodyPr/>
          <a:lstStyle/>
          <a:p>
            <a:r>
              <a:rPr lang="en-US" dirty="0"/>
              <a:t>Deep Dive: Governance Issues </a:t>
            </a:r>
          </a:p>
        </p:txBody>
      </p:sp>
      <p:sp>
        <p:nvSpPr>
          <p:cNvPr id="6" name="TextBox 5">
            <a:extLst>
              <a:ext uri="{FF2B5EF4-FFF2-40B4-BE49-F238E27FC236}">
                <a16:creationId xmlns:a16="http://schemas.microsoft.com/office/drawing/2014/main" id="{736F1C0E-DC01-761C-F76F-FDE204542096}"/>
              </a:ext>
            </a:extLst>
          </p:cNvPr>
          <p:cNvSpPr txBox="1"/>
          <p:nvPr/>
        </p:nvSpPr>
        <p:spPr>
          <a:xfrm>
            <a:off x="1214244" y="1799423"/>
            <a:ext cx="2125155" cy="427979"/>
          </a:xfrm>
          <a:prstGeom prst="rect">
            <a:avLst/>
          </a:prstGeom>
          <a:noFill/>
        </p:spPr>
        <p:txBody>
          <a:bodyPr wrap="square" tIns="90000" bIns="90000" rtlCol="0" anchor="t">
            <a:spAutoFit/>
          </a:bodyPr>
          <a:lstStyle/>
          <a:p>
            <a:pPr algn="ctr"/>
            <a:r>
              <a:rPr lang="en-US" sz="1600" b="1" dirty="0">
                <a:solidFill>
                  <a:srgbClr val="003B5A"/>
                </a:solidFill>
                <a:latin typeface="Arial" pitchFamily="34" charset="0"/>
                <a:cs typeface="Arial" pitchFamily="34" charset="0"/>
              </a:rPr>
              <a:t>Board Structure</a:t>
            </a:r>
          </a:p>
        </p:txBody>
      </p:sp>
      <p:sp>
        <p:nvSpPr>
          <p:cNvPr id="7" name="TextBox 6">
            <a:extLst>
              <a:ext uri="{FF2B5EF4-FFF2-40B4-BE49-F238E27FC236}">
                <a16:creationId xmlns:a16="http://schemas.microsoft.com/office/drawing/2014/main" id="{F60B1E39-D633-A94D-2C1E-37EFB3A4B343}"/>
              </a:ext>
            </a:extLst>
          </p:cNvPr>
          <p:cNvSpPr txBox="1"/>
          <p:nvPr/>
        </p:nvSpPr>
        <p:spPr>
          <a:xfrm>
            <a:off x="4953000" y="1766145"/>
            <a:ext cx="2125155" cy="427979"/>
          </a:xfrm>
          <a:prstGeom prst="rect">
            <a:avLst/>
          </a:prstGeom>
          <a:noFill/>
        </p:spPr>
        <p:txBody>
          <a:bodyPr wrap="square" tIns="90000" bIns="90000" rtlCol="0" anchor="t">
            <a:spAutoFit/>
          </a:bodyPr>
          <a:lstStyle/>
          <a:p>
            <a:r>
              <a:rPr lang="en-US" sz="1600" b="1" dirty="0">
                <a:solidFill>
                  <a:srgbClr val="003B5A"/>
                </a:solidFill>
                <a:latin typeface="Arial" pitchFamily="34" charset="0"/>
                <a:cs typeface="Arial" pitchFamily="34" charset="0"/>
              </a:rPr>
              <a:t>Business Ethics</a:t>
            </a:r>
          </a:p>
        </p:txBody>
      </p:sp>
      <p:sp>
        <p:nvSpPr>
          <p:cNvPr id="8" name="TextBox 7">
            <a:extLst>
              <a:ext uri="{FF2B5EF4-FFF2-40B4-BE49-F238E27FC236}">
                <a16:creationId xmlns:a16="http://schemas.microsoft.com/office/drawing/2014/main" id="{A2429050-7A69-F4AF-A6FD-DAB96B3B5117}"/>
              </a:ext>
            </a:extLst>
          </p:cNvPr>
          <p:cNvSpPr txBox="1"/>
          <p:nvPr/>
        </p:nvSpPr>
        <p:spPr>
          <a:xfrm>
            <a:off x="4997581" y="4025590"/>
            <a:ext cx="2125155" cy="427979"/>
          </a:xfrm>
          <a:prstGeom prst="rect">
            <a:avLst/>
          </a:prstGeom>
          <a:noFill/>
        </p:spPr>
        <p:txBody>
          <a:bodyPr wrap="square" tIns="90000" bIns="90000" rtlCol="0" anchor="t">
            <a:spAutoFit/>
          </a:bodyPr>
          <a:lstStyle/>
          <a:p>
            <a:r>
              <a:rPr lang="en-US" sz="1600" b="1" dirty="0">
                <a:solidFill>
                  <a:srgbClr val="003B5A"/>
                </a:solidFill>
                <a:latin typeface="Arial" pitchFamily="34" charset="0"/>
                <a:cs typeface="Arial" pitchFamily="34" charset="0"/>
              </a:rPr>
              <a:t>Reporting</a:t>
            </a:r>
          </a:p>
        </p:txBody>
      </p:sp>
      <p:sp>
        <p:nvSpPr>
          <p:cNvPr id="9" name="TextBox 8">
            <a:extLst>
              <a:ext uri="{FF2B5EF4-FFF2-40B4-BE49-F238E27FC236}">
                <a16:creationId xmlns:a16="http://schemas.microsoft.com/office/drawing/2014/main" id="{D9CBE9B8-3FE7-F78E-8F7E-C42199584C94}"/>
              </a:ext>
            </a:extLst>
          </p:cNvPr>
          <p:cNvSpPr txBox="1"/>
          <p:nvPr/>
        </p:nvSpPr>
        <p:spPr>
          <a:xfrm>
            <a:off x="1505546" y="3978167"/>
            <a:ext cx="2125155" cy="427979"/>
          </a:xfrm>
          <a:prstGeom prst="rect">
            <a:avLst/>
          </a:prstGeom>
          <a:noFill/>
        </p:spPr>
        <p:txBody>
          <a:bodyPr wrap="square" tIns="90000" bIns="90000" rtlCol="0" anchor="t">
            <a:spAutoFit/>
          </a:bodyPr>
          <a:lstStyle/>
          <a:p>
            <a:r>
              <a:rPr lang="en-US" sz="1600" b="1" dirty="0">
                <a:solidFill>
                  <a:srgbClr val="003B5A"/>
                </a:solidFill>
                <a:latin typeface="Arial" pitchFamily="34" charset="0"/>
                <a:cs typeface="Arial" pitchFamily="34" charset="0"/>
              </a:rPr>
              <a:t>Executive Pay</a:t>
            </a:r>
          </a:p>
        </p:txBody>
      </p:sp>
      <p:grpSp>
        <p:nvGrpSpPr>
          <p:cNvPr id="10" name="Group 9">
            <a:extLst>
              <a:ext uri="{FF2B5EF4-FFF2-40B4-BE49-F238E27FC236}">
                <a16:creationId xmlns:a16="http://schemas.microsoft.com/office/drawing/2014/main" id="{FA58306A-8771-BAC8-FE7C-383F5F80EF67}"/>
              </a:ext>
            </a:extLst>
          </p:cNvPr>
          <p:cNvGrpSpPr/>
          <p:nvPr/>
        </p:nvGrpSpPr>
        <p:grpSpPr>
          <a:xfrm>
            <a:off x="1651000" y="2206974"/>
            <a:ext cx="1629359" cy="867105"/>
            <a:chOff x="0" y="434676"/>
            <a:chExt cx="6604000" cy="867105"/>
          </a:xfrm>
        </p:grpSpPr>
        <p:sp>
          <p:nvSpPr>
            <p:cNvPr id="11" name="Rectangle 10">
              <a:extLst>
                <a:ext uri="{FF2B5EF4-FFF2-40B4-BE49-F238E27FC236}">
                  <a16:creationId xmlns:a16="http://schemas.microsoft.com/office/drawing/2014/main" id="{12E8CC89-81FD-B84A-8138-930303F32CD6}"/>
                </a:ext>
              </a:extLst>
            </p:cNvPr>
            <p:cNvSpPr/>
            <p:nvPr/>
          </p:nvSpPr>
          <p:spPr>
            <a:xfrm>
              <a:off x="0" y="434676"/>
              <a:ext cx="6604000" cy="86710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TextBox 11">
              <a:extLst>
                <a:ext uri="{FF2B5EF4-FFF2-40B4-BE49-F238E27FC236}">
                  <a16:creationId xmlns:a16="http://schemas.microsoft.com/office/drawing/2014/main" id="{40FAB5AF-5BB7-EAB5-4733-6AC70DD9607E}"/>
                </a:ext>
              </a:extLst>
            </p:cNvPr>
            <p:cNvSpPr txBox="1"/>
            <p:nvPr/>
          </p:nvSpPr>
          <p:spPr>
            <a:xfrm>
              <a:off x="0" y="434676"/>
              <a:ext cx="6604000"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dirty="0"/>
                <a:t>Skills</a:t>
              </a:r>
            </a:p>
            <a:p>
              <a:pPr marL="57150" lvl="1" indent="-57150" algn="l" defTabSz="444500">
                <a:lnSpc>
                  <a:spcPct val="90000"/>
                </a:lnSpc>
                <a:spcBef>
                  <a:spcPct val="0"/>
                </a:spcBef>
                <a:spcAft>
                  <a:spcPct val="15000"/>
                </a:spcAft>
                <a:buChar char="•"/>
              </a:pPr>
              <a:r>
                <a:rPr lang="en-US" sz="1000" kern="1200" dirty="0"/>
                <a:t>Diversity</a:t>
              </a:r>
            </a:p>
            <a:p>
              <a:pPr marL="57150" lvl="1" indent="-57150" algn="l" defTabSz="444500">
                <a:lnSpc>
                  <a:spcPct val="90000"/>
                </a:lnSpc>
                <a:spcBef>
                  <a:spcPct val="0"/>
                </a:spcBef>
                <a:spcAft>
                  <a:spcPct val="15000"/>
                </a:spcAft>
                <a:buChar char="•"/>
              </a:pPr>
              <a:r>
                <a:rPr lang="en-US" sz="1000" dirty="0"/>
                <a:t>Independence </a:t>
              </a:r>
              <a:endParaRPr lang="en-US" sz="1000" kern="1200" dirty="0"/>
            </a:p>
          </p:txBody>
        </p:sp>
      </p:grpSp>
      <p:sp>
        <p:nvSpPr>
          <p:cNvPr id="13" name="TextBox 12">
            <a:extLst>
              <a:ext uri="{FF2B5EF4-FFF2-40B4-BE49-F238E27FC236}">
                <a16:creationId xmlns:a16="http://schemas.microsoft.com/office/drawing/2014/main" id="{1B07E807-D009-A0C0-FFF3-BCD5F1A83D1E}"/>
              </a:ext>
            </a:extLst>
          </p:cNvPr>
          <p:cNvSpPr txBox="1"/>
          <p:nvPr/>
        </p:nvSpPr>
        <p:spPr>
          <a:xfrm>
            <a:off x="4997581" y="2151944"/>
            <a:ext cx="1629359"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dirty="0"/>
              <a:t>Culture that supports governance.</a:t>
            </a:r>
            <a:endParaRPr lang="en-US" sz="1000" kern="1200" dirty="0"/>
          </a:p>
        </p:txBody>
      </p:sp>
      <p:sp>
        <p:nvSpPr>
          <p:cNvPr id="14" name="TextBox 13">
            <a:extLst>
              <a:ext uri="{FF2B5EF4-FFF2-40B4-BE49-F238E27FC236}">
                <a16:creationId xmlns:a16="http://schemas.microsoft.com/office/drawing/2014/main" id="{DB7ADF53-51AD-7188-91B8-81E7814C8650}"/>
              </a:ext>
            </a:extLst>
          </p:cNvPr>
          <p:cNvSpPr txBox="1"/>
          <p:nvPr/>
        </p:nvSpPr>
        <p:spPr>
          <a:xfrm>
            <a:off x="1563070" y="4397532"/>
            <a:ext cx="1629359"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kern="1200" dirty="0"/>
              <a:t>Must be disclosed to shareholders </a:t>
            </a:r>
          </a:p>
          <a:p>
            <a:pPr marL="57150" lvl="1" indent="-57150" algn="l" defTabSz="444500">
              <a:lnSpc>
                <a:spcPct val="90000"/>
              </a:lnSpc>
              <a:spcBef>
                <a:spcPct val="0"/>
              </a:spcBef>
              <a:spcAft>
                <a:spcPct val="15000"/>
              </a:spcAft>
              <a:buChar char="•"/>
            </a:pPr>
            <a:r>
              <a:rPr lang="en-US" sz="1000" dirty="0"/>
              <a:t>Fixed pay / bonus / </a:t>
            </a:r>
          </a:p>
          <a:p>
            <a:pPr marL="0" lvl="1" algn="l" defTabSz="444500">
              <a:lnSpc>
                <a:spcPct val="90000"/>
              </a:lnSpc>
              <a:spcBef>
                <a:spcPct val="0"/>
              </a:spcBef>
              <a:spcAft>
                <a:spcPct val="15000"/>
              </a:spcAft>
            </a:pPr>
            <a:r>
              <a:rPr lang="en-US" sz="1000" dirty="0"/>
              <a:t>stock-based</a:t>
            </a:r>
            <a:endParaRPr lang="en-US" sz="1000" kern="1200" dirty="0"/>
          </a:p>
        </p:txBody>
      </p:sp>
      <p:sp>
        <p:nvSpPr>
          <p:cNvPr id="15" name="TextBox 14">
            <a:extLst>
              <a:ext uri="{FF2B5EF4-FFF2-40B4-BE49-F238E27FC236}">
                <a16:creationId xmlns:a16="http://schemas.microsoft.com/office/drawing/2014/main" id="{60F35750-9964-182A-63AF-D51FA0F0BF21}"/>
              </a:ext>
            </a:extLst>
          </p:cNvPr>
          <p:cNvSpPr txBox="1"/>
          <p:nvPr/>
        </p:nvSpPr>
        <p:spPr>
          <a:xfrm>
            <a:off x="5019959" y="4405032"/>
            <a:ext cx="1629359"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dirty="0"/>
              <a:t>Integrity of financial statements </a:t>
            </a:r>
          </a:p>
          <a:p>
            <a:pPr marL="57150" lvl="1" indent="-57150" algn="l" defTabSz="444500">
              <a:lnSpc>
                <a:spcPct val="90000"/>
              </a:lnSpc>
              <a:spcBef>
                <a:spcPct val="0"/>
              </a:spcBef>
              <a:spcAft>
                <a:spcPct val="15000"/>
              </a:spcAft>
              <a:buChar char="•"/>
            </a:pPr>
            <a:r>
              <a:rPr lang="en-US" sz="1000" kern="1200" dirty="0"/>
              <a:t>Au</a:t>
            </a:r>
            <a:r>
              <a:rPr lang="en-US" sz="1000" dirty="0"/>
              <a:t>dit committee</a:t>
            </a:r>
            <a:endParaRPr lang="en-US" sz="1000" kern="1200" dirty="0"/>
          </a:p>
        </p:txBody>
      </p:sp>
      <p:pic>
        <p:nvPicPr>
          <p:cNvPr id="4" name="Graphic 3" descr="Board Of Directors with solid fill">
            <a:extLst>
              <a:ext uri="{FF2B5EF4-FFF2-40B4-BE49-F238E27FC236}">
                <a16:creationId xmlns:a16="http://schemas.microsoft.com/office/drawing/2014/main" id="{14316328-67BD-BDDD-E099-782CF2A472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062973" y="1790036"/>
            <a:ext cx="1059152" cy="1058985"/>
          </a:xfrm>
          <a:prstGeom prst="rect">
            <a:avLst/>
          </a:prstGeom>
        </p:spPr>
      </p:pic>
      <p:pic>
        <p:nvPicPr>
          <p:cNvPr id="16" name="Graphic 15" descr="Lightbulb and gear with solid fill">
            <a:extLst>
              <a:ext uri="{FF2B5EF4-FFF2-40B4-BE49-F238E27FC236}">
                <a16:creationId xmlns:a16="http://schemas.microsoft.com/office/drawing/2014/main" id="{5670C7F6-3620-0681-3CF7-E7DFD45A553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94987" y="1731765"/>
            <a:ext cx="1100819" cy="1100646"/>
          </a:xfrm>
          <a:prstGeom prst="rect">
            <a:avLst/>
          </a:prstGeom>
        </p:spPr>
      </p:pic>
      <p:pic>
        <p:nvPicPr>
          <p:cNvPr id="18" name="Graphic 17" descr="Money with solid fill">
            <a:extLst>
              <a:ext uri="{FF2B5EF4-FFF2-40B4-BE49-F238E27FC236}">
                <a16:creationId xmlns:a16="http://schemas.microsoft.com/office/drawing/2014/main" id="{E0BD33D9-041B-16D9-CFFF-CE12952375E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62973" y="4272233"/>
            <a:ext cx="1000839" cy="1000681"/>
          </a:xfrm>
          <a:prstGeom prst="rect">
            <a:avLst/>
          </a:prstGeom>
        </p:spPr>
      </p:pic>
      <p:pic>
        <p:nvPicPr>
          <p:cNvPr id="20" name="Graphic 19" descr="Document with solid fill">
            <a:extLst>
              <a:ext uri="{FF2B5EF4-FFF2-40B4-BE49-F238E27FC236}">
                <a16:creationId xmlns:a16="http://schemas.microsoft.com/office/drawing/2014/main" id="{025A5766-E311-DFFE-ABE9-0D8BD9B289A8}"/>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06022" y="4280935"/>
            <a:ext cx="1066377" cy="1066209"/>
          </a:xfrm>
          <a:prstGeom prst="rect">
            <a:avLst/>
          </a:prstGeom>
        </p:spPr>
      </p:pic>
    </p:spTree>
    <p:extLst>
      <p:ext uri="{BB962C8B-B14F-4D97-AF65-F5344CB8AC3E}">
        <p14:creationId xmlns:p14="http://schemas.microsoft.com/office/powerpoint/2010/main" val="746389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98038-1BA6-2B9C-D56C-9D8DA62D155B}"/>
              </a:ext>
            </a:extLst>
          </p:cNvPr>
          <p:cNvSpPr>
            <a:spLocks noGrp="1"/>
          </p:cNvSpPr>
          <p:nvPr>
            <p:ph type="title"/>
          </p:nvPr>
        </p:nvSpPr>
        <p:spPr/>
        <p:txBody>
          <a:bodyPr/>
          <a:lstStyle/>
          <a:p>
            <a:r>
              <a:rPr lang="en-US" dirty="0"/>
              <a:t>Importance of Incorporating Sustainability</a:t>
            </a:r>
          </a:p>
        </p:txBody>
      </p:sp>
      <p:sp>
        <p:nvSpPr>
          <p:cNvPr id="6" name="Rectangle 5">
            <a:extLst>
              <a:ext uri="{FF2B5EF4-FFF2-40B4-BE49-F238E27FC236}">
                <a16:creationId xmlns:a16="http://schemas.microsoft.com/office/drawing/2014/main" id="{FF70FB2A-CBB2-7715-9969-DD1FCC935619}"/>
              </a:ext>
            </a:extLst>
          </p:cNvPr>
          <p:cNvSpPr/>
          <p:nvPr/>
        </p:nvSpPr>
        <p:spPr>
          <a:xfrm>
            <a:off x="1562296" y="1551750"/>
            <a:ext cx="2021521" cy="590465"/>
          </a:xfrm>
          <a:prstGeom prst="rect">
            <a:avLst/>
          </a:prstGeom>
          <a:solidFill>
            <a:srgbClr val="B0883C"/>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chemeClr val="bg1"/>
                </a:solidFill>
                <a:latin typeface="Arial" pitchFamily="34" charset="0"/>
                <a:cs typeface="Arial" pitchFamily="34" charset="0"/>
              </a:rPr>
              <a:t>Risk Perspective</a:t>
            </a:r>
          </a:p>
        </p:txBody>
      </p:sp>
      <p:sp>
        <p:nvSpPr>
          <p:cNvPr id="9" name="Rectangle 8">
            <a:extLst>
              <a:ext uri="{FF2B5EF4-FFF2-40B4-BE49-F238E27FC236}">
                <a16:creationId xmlns:a16="http://schemas.microsoft.com/office/drawing/2014/main" id="{6A957586-095E-9235-84ED-20D02E4D10AC}"/>
              </a:ext>
            </a:extLst>
          </p:cNvPr>
          <p:cNvSpPr/>
          <p:nvPr/>
        </p:nvSpPr>
        <p:spPr>
          <a:xfrm>
            <a:off x="6250878" y="1551750"/>
            <a:ext cx="2021521" cy="590465"/>
          </a:xfrm>
          <a:prstGeom prst="rect">
            <a:avLst/>
          </a:prstGeom>
          <a:solidFill>
            <a:srgbClr val="B0883C"/>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chemeClr val="bg1"/>
                </a:solidFill>
                <a:latin typeface="Arial" pitchFamily="34" charset="0"/>
                <a:cs typeface="Arial" pitchFamily="34" charset="0"/>
              </a:rPr>
              <a:t>Return Perspective </a:t>
            </a:r>
          </a:p>
        </p:txBody>
      </p:sp>
      <p:sp>
        <p:nvSpPr>
          <p:cNvPr id="10" name="Rectangle 9">
            <a:extLst>
              <a:ext uri="{FF2B5EF4-FFF2-40B4-BE49-F238E27FC236}">
                <a16:creationId xmlns:a16="http://schemas.microsoft.com/office/drawing/2014/main" id="{3680F431-B9D6-3862-33C5-9C3F022579A6}"/>
              </a:ext>
            </a:extLst>
          </p:cNvPr>
          <p:cNvSpPr/>
          <p:nvPr/>
        </p:nvSpPr>
        <p:spPr>
          <a:xfrm>
            <a:off x="5356368" y="2142215"/>
            <a:ext cx="3810539" cy="279289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400" dirty="0">
                <a:solidFill>
                  <a:srgbClr val="000000"/>
                </a:solidFill>
                <a:latin typeface="Arial" pitchFamily="34" charset="0"/>
                <a:cs typeface="Arial" pitchFamily="34" charset="0"/>
              </a:rPr>
              <a:t>More efficiency and productivity, reduced costs and better demand. </a:t>
            </a:r>
          </a:p>
        </p:txBody>
      </p:sp>
      <p:sp>
        <p:nvSpPr>
          <p:cNvPr id="11" name="Rectangle 10">
            <a:extLst>
              <a:ext uri="{FF2B5EF4-FFF2-40B4-BE49-F238E27FC236}">
                <a16:creationId xmlns:a16="http://schemas.microsoft.com/office/drawing/2014/main" id="{EFBFAD32-C977-8F08-B7AA-3B65378736C5}"/>
              </a:ext>
            </a:extLst>
          </p:cNvPr>
          <p:cNvSpPr/>
          <p:nvPr/>
        </p:nvSpPr>
        <p:spPr>
          <a:xfrm>
            <a:off x="768015" y="2141326"/>
            <a:ext cx="3810539" cy="279289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400" dirty="0">
                <a:solidFill>
                  <a:srgbClr val="000000"/>
                </a:solidFill>
                <a:latin typeface="Arial" pitchFamily="34" charset="0"/>
                <a:cs typeface="Arial" pitchFamily="34" charset="0"/>
              </a:rPr>
              <a:t>Enhanced risk management by companies, better risk analysis by investors. </a:t>
            </a:r>
          </a:p>
        </p:txBody>
      </p:sp>
      <p:pic>
        <p:nvPicPr>
          <p:cNvPr id="3" name="Graphic 2" descr="Radioactive outline">
            <a:extLst>
              <a:ext uri="{FF2B5EF4-FFF2-40B4-BE49-F238E27FC236}">
                <a16:creationId xmlns:a16="http://schemas.microsoft.com/office/drawing/2014/main" id="{DCB1D7CC-18CE-4DF2-AEF8-7AF87EA313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32563" y="2143794"/>
            <a:ext cx="914544" cy="914400"/>
          </a:xfrm>
          <a:prstGeom prst="rect">
            <a:avLst/>
          </a:prstGeom>
        </p:spPr>
      </p:pic>
      <p:pic>
        <p:nvPicPr>
          <p:cNvPr id="4" name="Graphic 3" descr="Coins outline">
            <a:extLst>
              <a:ext uri="{FF2B5EF4-FFF2-40B4-BE49-F238E27FC236}">
                <a16:creationId xmlns:a16="http://schemas.microsoft.com/office/drawing/2014/main" id="{5EAD7D27-B3B2-5419-3917-B138B3E3818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858893" y="2187678"/>
            <a:ext cx="914544" cy="914400"/>
          </a:xfrm>
          <a:prstGeom prst="rect">
            <a:avLst/>
          </a:prstGeom>
        </p:spPr>
      </p:pic>
    </p:spTree>
    <p:extLst>
      <p:ext uri="{BB962C8B-B14F-4D97-AF65-F5344CB8AC3E}">
        <p14:creationId xmlns:p14="http://schemas.microsoft.com/office/powerpoint/2010/main" val="7575580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20F23-1235-7B60-D739-81331EA22AE1}"/>
              </a:ext>
            </a:extLst>
          </p:cNvPr>
          <p:cNvSpPr>
            <a:spLocks noGrp="1"/>
          </p:cNvSpPr>
          <p:nvPr>
            <p:ph type="title"/>
          </p:nvPr>
        </p:nvSpPr>
        <p:spPr/>
        <p:txBody>
          <a:bodyPr/>
          <a:lstStyle/>
          <a:p>
            <a:r>
              <a:rPr lang="en-US" dirty="0"/>
              <a:t>Risk Perspective: Top Global Risks (10 Years) </a:t>
            </a:r>
          </a:p>
        </p:txBody>
      </p:sp>
      <p:sp>
        <p:nvSpPr>
          <p:cNvPr id="3" name="Text Placeholder 2">
            <a:extLst>
              <a:ext uri="{FF2B5EF4-FFF2-40B4-BE49-F238E27FC236}">
                <a16:creationId xmlns:a16="http://schemas.microsoft.com/office/drawing/2014/main" id="{579E04A9-4AC6-07FE-DBD8-0B219D6B1EB3}"/>
              </a:ext>
            </a:extLst>
          </p:cNvPr>
          <p:cNvSpPr>
            <a:spLocks noGrp="1"/>
          </p:cNvSpPr>
          <p:nvPr>
            <p:ph type="body" sz="quarter" idx="10"/>
          </p:nvPr>
        </p:nvSpPr>
        <p:spPr/>
        <p:txBody>
          <a:bodyPr/>
          <a:lstStyle/>
          <a:p>
            <a:endParaRPr lang="en-US" dirty="0"/>
          </a:p>
        </p:txBody>
      </p:sp>
      <p:pic>
        <p:nvPicPr>
          <p:cNvPr id="5" name="Picture 4">
            <a:extLst>
              <a:ext uri="{FF2B5EF4-FFF2-40B4-BE49-F238E27FC236}">
                <a16:creationId xmlns:a16="http://schemas.microsoft.com/office/drawing/2014/main" id="{18C2406C-6C60-8EED-15E6-CB06D1A15788}"/>
              </a:ext>
            </a:extLst>
          </p:cNvPr>
          <p:cNvPicPr>
            <a:picLocks noChangeAspect="1"/>
          </p:cNvPicPr>
          <p:nvPr/>
        </p:nvPicPr>
        <p:blipFill>
          <a:blip r:embed="rId2"/>
          <a:stretch>
            <a:fillRect/>
          </a:stretch>
        </p:blipFill>
        <p:spPr>
          <a:xfrm>
            <a:off x="2322064" y="1409494"/>
            <a:ext cx="4527591" cy="4315992"/>
          </a:xfrm>
          <a:prstGeom prst="rect">
            <a:avLst/>
          </a:prstGeom>
        </p:spPr>
      </p:pic>
      <p:pic>
        <p:nvPicPr>
          <p:cNvPr id="7" name="Picture 6">
            <a:extLst>
              <a:ext uri="{FF2B5EF4-FFF2-40B4-BE49-F238E27FC236}">
                <a16:creationId xmlns:a16="http://schemas.microsoft.com/office/drawing/2014/main" id="{88D25698-5132-9B29-4842-485A8798AB43}"/>
              </a:ext>
            </a:extLst>
          </p:cNvPr>
          <p:cNvPicPr>
            <a:picLocks noChangeAspect="1"/>
          </p:cNvPicPr>
          <p:nvPr/>
        </p:nvPicPr>
        <p:blipFill>
          <a:blip r:embed="rId3"/>
          <a:stretch>
            <a:fillRect/>
          </a:stretch>
        </p:blipFill>
        <p:spPr>
          <a:xfrm>
            <a:off x="962829" y="1466982"/>
            <a:ext cx="1359235" cy="1962018"/>
          </a:xfrm>
          <a:prstGeom prst="rect">
            <a:avLst/>
          </a:prstGeom>
        </p:spPr>
      </p:pic>
      <p:sp>
        <p:nvSpPr>
          <p:cNvPr id="9" name="TextBox 8">
            <a:extLst>
              <a:ext uri="{FF2B5EF4-FFF2-40B4-BE49-F238E27FC236}">
                <a16:creationId xmlns:a16="http://schemas.microsoft.com/office/drawing/2014/main" id="{C5BB123E-60B9-A466-22C7-987B3F52BDC9}"/>
              </a:ext>
            </a:extLst>
          </p:cNvPr>
          <p:cNvSpPr txBox="1"/>
          <p:nvPr/>
        </p:nvSpPr>
        <p:spPr>
          <a:xfrm>
            <a:off x="6793955" y="4969841"/>
            <a:ext cx="3228364" cy="612645"/>
          </a:xfrm>
          <a:prstGeom prst="rect">
            <a:avLst/>
          </a:prstGeom>
          <a:noFill/>
        </p:spPr>
        <p:txBody>
          <a:bodyPr wrap="square" tIns="90000" bIns="90000" rtlCol="0" anchor="t">
            <a:spAutoFit/>
          </a:bodyPr>
          <a:lstStyle/>
          <a:p>
            <a:r>
              <a:rPr lang="en-US" sz="1400" i="1" dirty="0">
                <a:solidFill>
                  <a:srgbClr val="000000"/>
                </a:solidFill>
                <a:latin typeface="Arial" pitchFamily="34" charset="0"/>
                <a:cs typeface="Arial" pitchFamily="34" charset="0"/>
              </a:rPr>
              <a:t>Source: The Global Risks Report 2024, World Economic Forum</a:t>
            </a:r>
          </a:p>
        </p:txBody>
      </p:sp>
    </p:spTree>
    <p:extLst>
      <p:ext uri="{BB962C8B-B14F-4D97-AF65-F5344CB8AC3E}">
        <p14:creationId xmlns:p14="http://schemas.microsoft.com/office/powerpoint/2010/main" val="2156086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94F3A-8602-2F57-706A-FD2C648B51F5}"/>
              </a:ext>
            </a:extLst>
          </p:cNvPr>
          <p:cNvSpPr>
            <a:spLocks noGrp="1"/>
          </p:cNvSpPr>
          <p:nvPr>
            <p:ph type="title"/>
          </p:nvPr>
        </p:nvSpPr>
        <p:spPr/>
        <p:txBody>
          <a:bodyPr/>
          <a:lstStyle/>
          <a:p>
            <a:r>
              <a:rPr lang="en-US" dirty="0"/>
              <a:t>Return Perspective: Documented Impact on Performance </a:t>
            </a:r>
          </a:p>
        </p:txBody>
      </p:sp>
      <p:sp>
        <p:nvSpPr>
          <p:cNvPr id="3" name="Text Placeholder 2">
            <a:extLst>
              <a:ext uri="{FF2B5EF4-FFF2-40B4-BE49-F238E27FC236}">
                <a16:creationId xmlns:a16="http://schemas.microsoft.com/office/drawing/2014/main" id="{94F2F859-D15B-D817-9A6C-2923B6E9A29A}"/>
              </a:ext>
            </a:extLst>
          </p:cNvPr>
          <p:cNvSpPr>
            <a:spLocks noGrp="1"/>
          </p:cNvSpPr>
          <p:nvPr>
            <p:ph type="body" sz="quarter" idx="10"/>
          </p:nvPr>
        </p:nvSpPr>
        <p:spPr/>
        <p:txBody>
          <a:bodyPr/>
          <a:lstStyle/>
          <a:p>
            <a:r>
              <a:rPr lang="en-US" sz="1800" b="0" i="0" u="none" strike="noStrike" baseline="0" dirty="0">
                <a:solidFill>
                  <a:srgbClr val="000000"/>
                </a:solidFill>
                <a:latin typeface="Charter ITC Std"/>
              </a:rPr>
              <a:t>The University of Oxford and asset manager Arabesque in 2014 reviewed the academic literature on </a:t>
            </a:r>
            <a:r>
              <a:rPr lang="en-US" sz="1800" b="0" dirty="0">
                <a:solidFill>
                  <a:srgbClr val="000000"/>
                </a:solidFill>
                <a:latin typeface="Charter ITC Std"/>
              </a:rPr>
              <a:t>s</a:t>
            </a:r>
            <a:r>
              <a:rPr lang="en-US" sz="1800" b="0" i="0" u="none" strike="noStrike" baseline="0" dirty="0">
                <a:solidFill>
                  <a:srgbClr val="000000"/>
                </a:solidFill>
                <a:latin typeface="Charter ITC Std"/>
              </a:rPr>
              <a:t>ustainability and corporate performance, and found that out of the 200 studies </a:t>
            </a:r>
            <a:r>
              <a:rPr lang="en-US" sz="1800" b="0" i="0" u="none" strike="noStrike" baseline="0" dirty="0" err="1">
                <a:solidFill>
                  <a:srgbClr val="000000"/>
                </a:solidFill>
                <a:latin typeface="Charter ITC Std"/>
              </a:rPr>
              <a:t>analysed</a:t>
            </a:r>
            <a:r>
              <a:rPr lang="en-US" sz="1800" b="0" i="0" u="none" strike="noStrike" baseline="0" dirty="0">
                <a:solidFill>
                  <a:srgbClr val="000000"/>
                </a:solidFill>
                <a:latin typeface="Charter ITC Std"/>
              </a:rPr>
              <a:t>:</a:t>
            </a:r>
          </a:p>
          <a:p>
            <a:endParaRPr lang="en-US" sz="1800" b="0" dirty="0">
              <a:solidFill>
                <a:srgbClr val="000000"/>
              </a:solidFill>
              <a:latin typeface="Charter ITC Std"/>
            </a:endParaRPr>
          </a:p>
          <a:p>
            <a:pPr marL="285750" indent="-285750">
              <a:buFont typeface="Courier New" panose="02070309020205020404" pitchFamily="49" charset="0"/>
              <a:buChar char="o"/>
            </a:pPr>
            <a:endParaRPr lang="en-US" sz="1800" b="0" dirty="0">
              <a:solidFill>
                <a:srgbClr val="000000"/>
              </a:solidFill>
              <a:latin typeface="Charter ITC Std"/>
            </a:endParaRPr>
          </a:p>
          <a:p>
            <a:pPr marL="285750" indent="-285750">
              <a:buFont typeface="Courier New" panose="02070309020205020404" pitchFamily="49" charset="0"/>
              <a:buChar char="o"/>
            </a:pPr>
            <a:r>
              <a:rPr lang="en-US" sz="2800" b="0" dirty="0">
                <a:solidFill>
                  <a:srgbClr val="000000"/>
                </a:solidFill>
                <a:latin typeface="Charter ITC Std"/>
              </a:rPr>
              <a:t>90%</a:t>
            </a:r>
            <a:r>
              <a:rPr lang="en-US" sz="1800" b="0" dirty="0">
                <a:solidFill>
                  <a:srgbClr val="000000"/>
                </a:solidFill>
                <a:latin typeface="Charter ITC Std"/>
              </a:rPr>
              <a:t> conclude that g</a:t>
            </a:r>
            <a:r>
              <a:rPr lang="en-US" sz="1800" b="0" i="0" u="none" strike="noStrike" baseline="0" dirty="0">
                <a:solidFill>
                  <a:srgbClr val="000000"/>
                </a:solidFill>
                <a:latin typeface="Charter ITC Std"/>
              </a:rPr>
              <a:t>ood ESG standards lower the </a:t>
            </a:r>
            <a:r>
              <a:rPr lang="en-US" sz="1800" i="0" u="none" strike="noStrike" baseline="0" dirty="0">
                <a:solidFill>
                  <a:srgbClr val="B0883C"/>
                </a:solidFill>
                <a:latin typeface="Charter ITC Std"/>
              </a:rPr>
              <a:t>cost of capital</a:t>
            </a:r>
            <a:r>
              <a:rPr lang="en-US" sz="1800" b="0" i="0" u="none" strike="noStrike" baseline="0" dirty="0">
                <a:solidFill>
                  <a:srgbClr val="000000"/>
                </a:solidFill>
                <a:latin typeface="Charter ITC Std"/>
              </a:rPr>
              <a:t>;</a:t>
            </a:r>
          </a:p>
          <a:p>
            <a:pPr marL="285750" indent="-285750">
              <a:buFont typeface="Courier New" panose="02070309020205020404" pitchFamily="49" charset="0"/>
              <a:buChar char="o"/>
            </a:pPr>
            <a:endParaRPr lang="en-US" sz="1800" b="0" i="0" u="none" strike="noStrike" baseline="0" dirty="0">
              <a:solidFill>
                <a:srgbClr val="000000"/>
              </a:solidFill>
              <a:latin typeface="Charter ITC Std"/>
            </a:endParaRPr>
          </a:p>
          <a:p>
            <a:pPr marL="285750" indent="-285750">
              <a:buFont typeface="Courier New" panose="02070309020205020404" pitchFamily="49" charset="0"/>
              <a:buChar char="o"/>
            </a:pPr>
            <a:r>
              <a:rPr lang="en-US" sz="2800" b="0" dirty="0">
                <a:solidFill>
                  <a:srgbClr val="000000"/>
                </a:solidFill>
                <a:latin typeface="Charter ITC Std"/>
              </a:rPr>
              <a:t>88% </a:t>
            </a:r>
            <a:r>
              <a:rPr lang="en-US" sz="1800" b="0" dirty="0">
                <a:solidFill>
                  <a:srgbClr val="000000"/>
                </a:solidFill>
                <a:latin typeface="Charter ITC Std"/>
              </a:rPr>
              <a:t>show that g</a:t>
            </a:r>
            <a:r>
              <a:rPr lang="en-US" sz="1800" b="0" i="0" u="none" strike="noStrike" baseline="0" dirty="0">
                <a:solidFill>
                  <a:srgbClr val="000000"/>
                </a:solidFill>
                <a:latin typeface="Charter ITC Std"/>
              </a:rPr>
              <a:t>ood ESG practices result in better </a:t>
            </a:r>
            <a:r>
              <a:rPr lang="en-US" sz="1800" i="0" u="none" strike="noStrike" baseline="0" dirty="0">
                <a:solidFill>
                  <a:srgbClr val="B0883C"/>
                </a:solidFill>
                <a:latin typeface="Charter ITC Std"/>
              </a:rPr>
              <a:t>operational performance</a:t>
            </a:r>
            <a:r>
              <a:rPr lang="en-US" sz="1800" b="0" i="0" u="none" strike="noStrike" baseline="0" dirty="0">
                <a:solidFill>
                  <a:srgbClr val="000000"/>
                </a:solidFill>
                <a:latin typeface="Charter ITC Std"/>
              </a:rPr>
              <a:t>; and </a:t>
            </a:r>
          </a:p>
          <a:p>
            <a:pPr marL="285750" indent="-285750">
              <a:buFont typeface="Courier New" panose="02070309020205020404" pitchFamily="49" charset="0"/>
              <a:buChar char="o"/>
            </a:pPr>
            <a:endParaRPr lang="en-US" sz="1800" b="0" dirty="0">
              <a:solidFill>
                <a:srgbClr val="000000"/>
              </a:solidFill>
              <a:latin typeface="Source Sans Pro" panose="020F0502020204030204" pitchFamily="34" charset="0"/>
            </a:endParaRPr>
          </a:p>
          <a:p>
            <a:pPr marL="285750" indent="-285750">
              <a:buFont typeface="Courier New" panose="02070309020205020404" pitchFamily="49" charset="0"/>
              <a:buChar char="o"/>
            </a:pPr>
            <a:r>
              <a:rPr lang="en-US" sz="2800" b="0" dirty="0">
                <a:solidFill>
                  <a:srgbClr val="000000"/>
                </a:solidFill>
                <a:latin typeface="Charter ITC Std"/>
              </a:rPr>
              <a:t>80% </a:t>
            </a:r>
            <a:r>
              <a:rPr lang="en-US" sz="1800" b="0" dirty="0">
                <a:solidFill>
                  <a:srgbClr val="000000"/>
                </a:solidFill>
                <a:latin typeface="Charter ITC Std"/>
              </a:rPr>
              <a:t>show that s</a:t>
            </a:r>
            <a:r>
              <a:rPr lang="en-US" sz="1800" b="0" i="0" u="none" strike="noStrike" baseline="0" dirty="0">
                <a:solidFill>
                  <a:srgbClr val="000000"/>
                </a:solidFill>
                <a:latin typeface="Charter ITC Std"/>
              </a:rPr>
              <a:t>tock </a:t>
            </a:r>
            <a:r>
              <a:rPr lang="en-US" sz="1800" i="0" u="none" strike="noStrike" baseline="0" dirty="0">
                <a:solidFill>
                  <a:srgbClr val="B0883C"/>
                </a:solidFill>
                <a:latin typeface="Charter ITC Std"/>
              </a:rPr>
              <a:t>price performance</a:t>
            </a:r>
            <a:r>
              <a:rPr lang="en-US" sz="1800" b="0" i="0" u="none" strike="noStrike" baseline="0" dirty="0">
                <a:solidFill>
                  <a:srgbClr val="000000"/>
                </a:solidFill>
                <a:latin typeface="Charter ITC Std"/>
              </a:rPr>
              <a:t> is positively correlated with good sustainability practices.</a:t>
            </a:r>
          </a:p>
          <a:p>
            <a:endParaRPr lang="en-US" sz="1800" b="0" i="0" u="none" strike="noStrike" baseline="0" dirty="0">
              <a:solidFill>
                <a:srgbClr val="000000"/>
              </a:solidFill>
              <a:latin typeface="Charter ITC Std"/>
            </a:endParaRPr>
          </a:p>
          <a:p>
            <a:endParaRPr lang="en-US" dirty="0"/>
          </a:p>
        </p:txBody>
      </p:sp>
    </p:spTree>
    <p:extLst>
      <p:ext uri="{BB962C8B-B14F-4D97-AF65-F5344CB8AC3E}">
        <p14:creationId xmlns:p14="http://schemas.microsoft.com/office/powerpoint/2010/main" val="449489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49D3C-D8B1-8953-0867-028438E3374B}"/>
              </a:ext>
            </a:extLst>
          </p:cNvPr>
          <p:cNvSpPr>
            <a:spLocks noGrp="1"/>
          </p:cNvSpPr>
          <p:nvPr>
            <p:ph type="title"/>
          </p:nvPr>
        </p:nvSpPr>
        <p:spPr/>
        <p:txBody>
          <a:bodyPr/>
          <a:lstStyle/>
          <a:p>
            <a:r>
              <a:rPr lang="en-US" dirty="0"/>
              <a:t>A View Validated by the Market  </a:t>
            </a:r>
          </a:p>
        </p:txBody>
      </p:sp>
      <p:sp>
        <p:nvSpPr>
          <p:cNvPr id="3" name="Text Placeholder 2">
            <a:extLst>
              <a:ext uri="{FF2B5EF4-FFF2-40B4-BE49-F238E27FC236}">
                <a16:creationId xmlns:a16="http://schemas.microsoft.com/office/drawing/2014/main" id="{768470F6-E918-F18F-6A19-0EFBFC628819}"/>
              </a:ext>
            </a:extLst>
          </p:cNvPr>
          <p:cNvSpPr>
            <a:spLocks noGrp="1"/>
          </p:cNvSpPr>
          <p:nvPr>
            <p:ph type="body" sz="quarter" idx="10"/>
          </p:nvPr>
        </p:nvSpPr>
        <p:spPr/>
        <p:txBody>
          <a:bodyPr/>
          <a:lstStyle/>
          <a:p>
            <a:endParaRPr lang="en-US" dirty="0"/>
          </a:p>
        </p:txBody>
      </p:sp>
      <p:pic>
        <p:nvPicPr>
          <p:cNvPr id="4" name="Picture 3" descr="A graph of the number of countries/regions&#10;&#10;Description automatically generated">
            <a:extLst>
              <a:ext uri="{FF2B5EF4-FFF2-40B4-BE49-F238E27FC236}">
                <a16:creationId xmlns:a16="http://schemas.microsoft.com/office/drawing/2014/main" id="{65C4D5D1-DE36-0E51-A40A-89B94BAE2EBD}"/>
              </a:ext>
            </a:extLst>
          </p:cNvPr>
          <p:cNvPicPr>
            <a:picLocks noChangeAspect="1"/>
          </p:cNvPicPr>
          <p:nvPr/>
        </p:nvPicPr>
        <p:blipFill>
          <a:blip r:embed="rId2"/>
          <a:stretch>
            <a:fillRect/>
          </a:stretch>
        </p:blipFill>
        <p:spPr>
          <a:xfrm>
            <a:off x="2016831" y="1262696"/>
            <a:ext cx="5305831" cy="3914835"/>
          </a:xfrm>
          <a:prstGeom prst="rect">
            <a:avLst/>
          </a:prstGeom>
        </p:spPr>
      </p:pic>
      <p:cxnSp>
        <p:nvCxnSpPr>
          <p:cNvPr id="6" name="Straight Arrow Connector 5">
            <a:extLst>
              <a:ext uri="{FF2B5EF4-FFF2-40B4-BE49-F238E27FC236}">
                <a16:creationId xmlns:a16="http://schemas.microsoft.com/office/drawing/2014/main" id="{225FE772-8B69-16B2-B7A6-0BDF2F698A1E}"/>
              </a:ext>
            </a:extLst>
          </p:cNvPr>
          <p:cNvCxnSpPr/>
          <p:nvPr/>
        </p:nvCxnSpPr>
        <p:spPr>
          <a:xfrm>
            <a:off x="2574721" y="5482206"/>
            <a:ext cx="4756557" cy="0"/>
          </a:xfrm>
          <a:prstGeom prst="straightConnector1">
            <a:avLst/>
          </a:prstGeom>
          <a:ln w="76200">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78AE0995-EE09-9E56-62B6-A3499705041E}"/>
              </a:ext>
            </a:extLst>
          </p:cNvPr>
          <p:cNvSpPr/>
          <p:nvPr/>
        </p:nvSpPr>
        <p:spPr>
          <a:xfrm>
            <a:off x="4152550" y="5224626"/>
            <a:ext cx="1510019" cy="515160"/>
          </a:xfrm>
          <a:prstGeom prst="rect">
            <a:avLst/>
          </a:prstGeom>
          <a:solidFill>
            <a:schemeClr val="bg1"/>
          </a:solidFill>
          <a:ln w="57150">
            <a:solidFill>
              <a:srgbClr val="7F7F7F"/>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rgbClr val="000000"/>
                </a:solidFill>
                <a:latin typeface="Arial" pitchFamily="34" charset="0"/>
                <a:cs typeface="Arial" pitchFamily="34" charset="0"/>
              </a:rPr>
              <a:t>1,181% </a:t>
            </a:r>
          </a:p>
          <a:p>
            <a:pPr algn="ctr"/>
            <a:r>
              <a:rPr lang="en-US" sz="1100" dirty="0">
                <a:solidFill>
                  <a:srgbClr val="000000"/>
                </a:solidFill>
                <a:latin typeface="Arial" pitchFamily="34" charset="0"/>
                <a:cs typeface="Arial" pitchFamily="34" charset="0"/>
              </a:rPr>
              <a:t>growth in AUM</a:t>
            </a:r>
            <a:endParaRPr lang="en-US" sz="1400" dirty="0">
              <a:solidFill>
                <a:srgbClr val="000000"/>
              </a:solidFill>
              <a:latin typeface="Arial" pitchFamily="34" charset="0"/>
              <a:cs typeface="Arial" pitchFamily="34" charset="0"/>
            </a:endParaRPr>
          </a:p>
        </p:txBody>
      </p:sp>
      <p:sp>
        <p:nvSpPr>
          <p:cNvPr id="8" name="TextBox 7">
            <a:extLst>
              <a:ext uri="{FF2B5EF4-FFF2-40B4-BE49-F238E27FC236}">
                <a16:creationId xmlns:a16="http://schemas.microsoft.com/office/drawing/2014/main" id="{CB4F9C04-8C4E-8812-76FA-1DABC02E9990}"/>
              </a:ext>
            </a:extLst>
          </p:cNvPr>
          <p:cNvSpPr txBox="1"/>
          <p:nvPr/>
        </p:nvSpPr>
        <p:spPr>
          <a:xfrm>
            <a:off x="6212049" y="4559416"/>
            <a:ext cx="1367405" cy="274091"/>
          </a:xfrm>
          <a:prstGeom prst="rect">
            <a:avLst/>
          </a:prstGeom>
          <a:noFill/>
        </p:spPr>
        <p:txBody>
          <a:bodyPr wrap="square" tIns="90000" bIns="90000" rtlCol="0" anchor="t">
            <a:spAutoFit/>
          </a:bodyPr>
          <a:lstStyle/>
          <a:p>
            <a:pPr algn="ctr"/>
            <a:r>
              <a:rPr lang="en-US" sz="600" dirty="0">
                <a:solidFill>
                  <a:srgbClr val="000000"/>
                </a:solidFill>
                <a:latin typeface="Arial" pitchFamily="34" charset="0"/>
                <a:cs typeface="Arial" pitchFamily="34" charset="0"/>
              </a:rPr>
              <a:t>Source: Statista</a:t>
            </a:r>
          </a:p>
        </p:txBody>
      </p:sp>
      <p:sp>
        <p:nvSpPr>
          <p:cNvPr id="5" name="TextBox 4">
            <a:extLst>
              <a:ext uri="{FF2B5EF4-FFF2-40B4-BE49-F238E27FC236}">
                <a16:creationId xmlns:a16="http://schemas.microsoft.com/office/drawing/2014/main" id="{E48A02BA-CC40-E0C7-51CE-A33922C259ED}"/>
              </a:ext>
            </a:extLst>
          </p:cNvPr>
          <p:cNvSpPr txBox="1"/>
          <p:nvPr/>
        </p:nvSpPr>
        <p:spPr>
          <a:xfrm>
            <a:off x="2961861" y="1508760"/>
            <a:ext cx="3982275" cy="612645"/>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Assets under Management (AUM) in Sustainable Assets</a:t>
            </a:r>
          </a:p>
        </p:txBody>
      </p:sp>
    </p:spTree>
    <p:extLst>
      <p:ext uri="{BB962C8B-B14F-4D97-AF65-F5344CB8AC3E}">
        <p14:creationId xmlns:p14="http://schemas.microsoft.com/office/powerpoint/2010/main" val="2159634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49D3C-D8B1-8953-0867-028438E3374B}"/>
              </a:ext>
            </a:extLst>
          </p:cNvPr>
          <p:cNvSpPr>
            <a:spLocks noGrp="1"/>
          </p:cNvSpPr>
          <p:nvPr>
            <p:ph type="title"/>
          </p:nvPr>
        </p:nvSpPr>
        <p:spPr/>
        <p:txBody>
          <a:bodyPr/>
          <a:lstStyle/>
          <a:p>
            <a:r>
              <a:rPr lang="en-US" dirty="0"/>
              <a:t>A View Validated by the Market  </a:t>
            </a:r>
          </a:p>
        </p:txBody>
      </p:sp>
      <p:sp>
        <p:nvSpPr>
          <p:cNvPr id="3" name="Text Placeholder 2">
            <a:extLst>
              <a:ext uri="{FF2B5EF4-FFF2-40B4-BE49-F238E27FC236}">
                <a16:creationId xmlns:a16="http://schemas.microsoft.com/office/drawing/2014/main" id="{768470F6-E918-F18F-6A19-0EFBFC628819}"/>
              </a:ext>
            </a:extLst>
          </p:cNvPr>
          <p:cNvSpPr>
            <a:spLocks noGrp="1"/>
          </p:cNvSpPr>
          <p:nvPr>
            <p:ph type="body" sz="quarter" idx="10"/>
          </p:nvPr>
        </p:nvSpPr>
        <p:spPr/>
        <p:txBody>
          <a:bodyPr/>
          <a:lstStyle/>
          <a:p>
            <a:endParaRPr lang="en-US" dirty="0"/>
          </a:p>
        </p:txBody>
      </p:sp>
      <p:pic>
        <p:nvPicPr>
          <p:cNvPr id="6" name="Picture 5">
            <a:extLst>
              <a:ext uri="{FF2B5EF4-FFF2-40B4-BE49-F238E27FC236}">
                <a16:creationId xmlns:a16="http://schemas.microsoft.com/office/drawing/2014/main" id="{6C3F87E9-7D11-E084-9E28-51D1DA6E5709}"/>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1647871" y="1507733"/>
            <a:ext cx="6297273" cy="3499867"/>
          </a:xfrm>
          <a:prstGeom prst="rect">
            <a:avLst/>
          </a:prstGeom>
        </p:spPr>
      </p:pic>
      <p:sp>
        <p:nvSpPr>
          <p:cNvPr id="4" name="TextBox 3">
            <a:extLst>
              <a:ext uri="{FF2B5EF4-FFF2-40B4-BE49-F238E27FC236}">
                <a16:creationId xmlns:a16="http://schemas.microsoft.com/office/drawing/2014/main" id="{0B3BE5D3-F25F-865B-ADE3-7B6C9A1EDCA7}"/>
              </a:ext>
            </a:extLst>
          </p:cNvPr>
          <p:cNvSpPr txBox="1"/>
          <p:nvPr/>
        </p:nvSpPr>
        <p:spPr>
          <a:xfrm>
            <a:off x="6577739" y="4870554"/>
            <a:ext cx="1367405" cy="274091"/>
          </a:xfrm>
          <a:prstGeom prst="rect">
            <a:avLst/>
          </a:prstGeom>
          <a:noFill/>
        </p:spPr>
        <p:txBody>
          <a:bodyPr wrap="square" tIns="90000" bIns="90000" rtlCol="0" anchor="t">
            <a:spAutoFit/>
          </a:bodyPr>
          <a:lstStyle/>
          <a:p>
            <a:pPr algn="ctr"/>
            <a:r>
              <a:rPr lang="en-US" sz="600" dirty="0">
                <a:solidFill>
                  <a:srgbClr val="000000"/>
                </a:solidFill>
                <a:latin typeface="Arial" pitchFamily="34" charset="0"/>
                <a:cs typeface="Arial" pitchFamily="34" charset="0"/>
              </a:rPr>
              <a:t>Source: Statista</a:t>
            </a:r>
          </a:p>
        </p:txBody>
      </p:sp>
      <p:sp>
        <p:nvSpPr>
          <p:cNvPr id="7" name="TextBox 6">
            <a:extLst>
              <a:ext uri="{FF2B5EF4-FFF2-40B4-BE49-F238E27FC236}">
                <a16:creationId xmlns:a16="http://schemas.microsoft.com/office/drawing/2014/main" id="{FB145246-8565-2974-9D7D-8FD69297EC27}"/>
              </a:ext>
            </a:extLst>
          </p:cNvPr>
          <p:cNvSpPr txBox="1"/>
          <p:nvPr/>
        </p:nvSpPr>
        <p:spPr>
          <a:xfrm>
            <a:off x="2348829" y="1370688"/>
            <a:ext cx="5029287"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Sustainable Investments Proportion of Total AUM</a:t>
            </a:r>
          </a:p>
        </p:txBody>
      </p:sp>
    </p:spTree>
    <p:extLst>
      <p:ext uri="{BB962C8B-B14F-4D97-AF65-F5344CB8AC3E}">
        <p14:creationId xmlns:p14="http://schemas.microsoft.com/office/powerpoint/2010/main" val="998042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E7D21-476B-2620-61FB-52840A25DC04}"/>
              </a:ext>
            </a:extLst>
          </p:cNvPr>
          <p:cNvSpPr>
            <a:spLocks noGrp="1"/>
          </p:cNvSpPr>
          <p:nvPr>
            <p:ph type="title"/>
          </p:nvPr>
        </p:nvSpPr>
        <p:spPr/>
        <p:txBody>
          <a:bodyPr/>
          <a:lstStyle/>
          <a:p>
            <a:r>
              <a:rPr lang="en-US" dirty="0"/>
              <a:t>Investing for Tomorrow: Capital Markets' Contribution to Sustainability</a:t>
            </a:r>
          </a:p>
        </p:txBody>
      </p:sp>
      <p:pic>
        <p:nvPicPr>
          <p:cNvPr id="4" name="Picture 3">
            <a:extLst>
              <a:ext uri="{FF2B5EF4-FFF2-40B4-BE49-F238E27FC236}">
                <a16:creationId xmlns:a16="http://schemas.microsoft.com/office/drawing/2014/main" id="{CE5B7D98-1F4A-B16A-DD75-E70E8524A136}"/>
              </a:ext>
            </a:extLst>
          </p:cNvPr>
          <p:cNvPicPr>
            <a:picLocks noChangeAspect="1"/>
          </p:cNvPicPr>
          <p:nvPr/>
        </p:nvPicPr>
        <p:blipFill>
          <a:blip r:embed="rId2"/>
          <a:stretch>
            <a:fillRect/>
          </a:stretch>
        </p:blipFill>
        <p:spPr>
          <a:xfrm>
            <a:off x="3965550" y="4074685"/>
            <a:ext cx="5940449" cy="1948873"/>
          </a:xfrm>
          <a:prstGeom prst="rect">
            <a:avLst/>
          </a:prstGeom>
        </p:spPr>
      </p:pic>
      <p:pic>
        <p:nvPicPr>
          <p:cNvPr id="5" name="Picture 4">
            <a:extLst>
              <a:ext uri="{FF2B5EF4-FFF2-40B4-BE49-F238E27FC236}">
                <a16:creationId xmlns:a16="http://schemas.microsoft.com/office/drawing/2014/main" id="{04987638-F695-1A5F-7BFC-A9E867DEEACF}"/>
              </a:ext>
            </a:extLst>
          </p:cNvPr>
          <p:cNvPicPr>
            <a:picLocks noChangeAspect="1"/>
          </p:cNvPicPr>
          <p:nvPr/>
        </p:nvPicPr>
        <p:blipFill>
          <a:blip r:embed="rId3"/>
          <a:stretch>
            <a:fillRect/>
          </a:stretch>
        </p:blipFill>
        <p:spPr>
          <a:xfrm>
            <a:off x="3965550" y="1166129"/>
            <a:ext cx="5940448" cy="561944"/>
          </a:xfrm>
          <a:prstGeom prst="rect">
            <a:avLst/>
          </a:prstGeom>
        </p:spPr>
      </p:pic>
      <p:pic>
        <p:nvPicPr>
          <p:cNvPr id="6" name="Picture 5">
            <a:extLst>
              <a:ext uri="{FF2B5EF4-FFF2-40B4-BE49-F238E27FC236}">
                <a16:creationId xmlns:a16="http://schemas.microsoft.com/office/drawing/2014/main" id="{C408B299-AA94-9C54-1439-93E175173891}"/>
              </a:ext>
            </a:extLst>
          </p:cNvPr>
          <p:cNvPicPr>
            <a:picLocks noChangeAspect="1"/>
          </p:cNvPicPr>
          <p:nvPr/>
        </p:nvPicPr>
        <p:blipFill>
          <a:blip r:embed="rId4"/>
          <a:stretch>
            <a:fillRect/>
          </a:stretch>
        </p:blipFill>
        <p:spPr>
          <a:xfrm>
            <a:off x="3965550" y="1738022"/>
            <a:ext cx="5940450" cy="1040197"/>
          </a:xfrm>
          <a:prstGeom prst="rect">
            <a:avLst/>
          </a:prstGeom>
        </p:spPr>
      </p:pic>
      <p:pic>
        <p:nvPicPr>
          <p:cNvPr id="7" name="Picture 6">
            <a:extLst>
              <a:ext uri="{FF2B5EF4-FFF2-40B4-BE49-F238E27FC236}">
                <a16:creationId xmlns:a16="http://schemas.microsoft.com/office/drawing/2014/main" id="{3EA23B9E-BB34-F1CD-D52D-70D8830F8604}"/>
              </a:ext>
            </a:extLst>
          </p:cNvPr>
          <p:cNvPicPr>
            <a:picLocks noChangeAspect="1"/>
          </p:cNvPicPr>
          <p:nvPr/>
        </p:nvPicPr>
        <p:blipFill>
          <a:blip r:embed="rId5"/>
          <a:stretch>
            <a:fillRect/>
          </a:stretch>
        </p:blipFill>
        <p:spPr>
          <a:xfrm>
            <a:off x="3965551" y="2786654"/>
            <a:ext cx="5940447" cy="1297256"/>
          </a:xfrm>
          <a:prstGeom prst="rect">
            <a:avLst/>
          </a:prstGeom>
        </p:spPr>
      </p:pic>
      <p:sp>
        <p:nvSpPr>
          <p:cNvPr id="8" name="TextBox 4">
            <a:extLst>
              <a:ext uri="{FF2B5EF4-FFF2-40B4-BE49-F238E27FC236}">
                <a16:creationId xmlns:a16="http://schemas.microsoft.com/office/drawing/2014/main" id="{ECF69E44-6BC2-1F8D-FCAA-4649128F7755}"/>
              </a:ext>
            </a:extLst>
          </p:cNvPr>
          <p:cNvSpPr txBox="1"/>
          <p:nvPr/>
        </p:nvSpPr>
        <p:spPr>
          <a:xfrm>
            <a:off x="344300" y="2973909"/>
            <a:ext cx="3459879" cy="7750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9530" tIns="49530" rIns="49530" bIns="49530">
            <a:spAutoFit/>
          </a:bodyPr>
          <a:lstStyle/>
          <a:p>
            <a:pPr defTabSz="743041">
              <a:defRPr sz="3400" b="1">
                <a:latin typeface="PT Sans"/>
                <a:ea typeface="PT Sans"/>
                <a:cs typeface="PT Sans"/>
                <a:sym typeface="PT Sans"/>
              </a:defRPr>
            </a:pPr>
            <a:r>
              <a:rPr sz="975">
                <a:latin typeface="Arial" panose="020B0604020202020204" pitchFamily="34" charset="0"/>
                <a:ea typeface="Helvetica Neue" panose="02000503000000020004" pitchFamily="2" charset="0"/>
                <a:cs typeface="Arial" panose="020B0604020202020204" pitchFamily="34" charset="0"/>
              </a:rPr>
              <a:t>Achieving the SDGs could create 380 million jobs and help unlock at least $12 trillion in opportunities for business by 2030!</a:t>
            </a:r>
          </a:p>
          <a:p>
            <a:pPr defTabSz="743041">
              <a:defRPr sz="2600" i="1">
                <a:latin typeface="PT Sans"/>
                <a:ea typeface="PT Sans"/>
                <a:cs typeface="PT Sans"/>
                <a:sym typeface="PT Sans"/>
              </a:defRPr>
            </a:pPr>
            <a:r>
              <a:rPr sz="731">
                <a:latin typeface="Arial" panose="020B0604020202020204" pitchFamily="34" charset="0"/>
                <a:ea typeface="Helvetica Neue" panose="02000503000000020004" pitchFamily="2" charset="0"/>
                <a:cs typeface="Arial" panose="020B0604020202020204" pitchFamily="34" charset="0"/>
              </a:rPr>
              <a:t>Source: The Business &amp; Sustainable Development Commission report: http://</a:t>
            </a:r>
            <a:r>
              <a:rPr sz="731" err="1">
                <a:latin typeface="Arial" panose="020B0604020202020204" pitchFamily="34" charset="0"/>
                <a:ea typeface="Helvetica Neue" panose="02000503000000020004" pitchFamily="2" charset="0"/>
                <a:cs typeface="Arial" panose="020B0604020202020204" pitchFamily="34" charset="0"/>
              </a:rPr>
              <a:t>report.businesscommission.org</a:t>
            </a:r>
            <a:r>
              <a:rPr sz="731">
                <a:latin typeface="Arial" panose="020B0604020202020204" pitchFamily="34" charset="0"/>
                <a:ea typeface="Helvetica Neue" panose="02000503000000020004" pitchFamily="2" charset="0"/>
                <a:cs typeface="Arial" panose="020B0604020202020204" pitchFamily="34" charset="0"/>
              </a:rPr>
              <a:t>/report</a:t>
            </a:r>
          </a:p>
        </p:txBody>
      </p:sp>
      <p:sp>
        <p:nvSpPr>
          <p:cNvPr id="9" name="TextBox 5">
            <a:extLst>
              <a:ext uri="{FF2B5EF4-FFF2-40B4-BE49-F238E27FC236}">
                <a16:creationId xmlns:a16="http://schemas.microsoft.com/office/drawing/2014/main" id="{EBEBF76D-52AF-16AD-70C4-F3C5EF5CCE59}"/>
              </a:ext>
            </a:extLst>
          </p:cNvPr>
          <p:cNvSpPr txBox="1"/>
          <p:nvPr/>
        </p:nvSpPr>
        <p:spPr>
          <a:xfrm>
            <a:off x="388979" y="3892996"/>
            <a:ext cx="3415200" cy="6250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9530" tIns="49530" rIns="49530" bIns="49530">
            <a:spAutoFit/>
          </a:bodyPr>
          <a:lstStyle/>
          <a:p>
            <a:pPr defTabSz="743041">
              <a:defRPr sz="3400" b="1">
                <a:latin typeface="PT Sans"/>
                <a:ea typeface="PT Sans"/>
                <a:cs typeface="PT Sans"/>
                <a:sym typeface="PT Sans"/>
              </a:defRPr>
            </a:pPr>
            <a:r>
              <a:rPr sz="975">
                <a:latin typeface="Arial" panose="020B0604020202020204" pitchFamily="34" charset="0"/>
                <a:ea typeface="Helvetica Neue" panose="02000503000000020004" pitchFamily="2" charset="0"/>
                <a:cs typeface="Arial" panose="020B0604020202020204" pitchFamily="34" charset="0"/>
              </a:rPr>
              <a:t>The SDGs are ambitious and estimates of the cost of achieving them range from $5-7 trillion per year </a:t>
            </a:r>
          </a:p>
          <a:p>
            <a:pPr defTabSz="743041">
              <a:defRPr sz="2600" i="1">
                <a:latin typeface="PT Sans"/>
                <a:ea typeface="PT Sans"/>
                <a:cs typeface="PT Sans"/>
                <a:sym typeface="PT Sans"/>
              </a:defRPr>
            </a:pPr>
            <a:r>
              <a:rPr sz="731">
                <a:latin typeface="Arial" panose="020B0604020202020204" pitchFamily="34" charset="0"/>
                <a:ea typeface="Helvetica Neue" panose="02000503000000020004" pitchFamily="2" charset="0"/>
                <a:cs typeface="Arial" panose="020B0604020202020204" pitchFamily="34" charset="0"/>
              </a:rPr>
              <a:t>Source: Aberdeen Standard Investments: Embracing the UN’s Sustainable Development Goals in institutional investment, 2018</a:t>
            </a:r>
          </a:p>
        </p:txBody>
      </p:sp>
    </p:spTree>
    <p:extLst>
      <p:ext uri="{BB962C8B-B14F-4D97-AF65-F5344CB8AC3E}">
        <p14:creationId xmlns:p14="http://schemas.microsoft.com/office/powerpoint/2010/main" val="1432039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43F46-34C7-ED01-6E80-CFB9020C0755}"/>
              </a:ext>
            </a:extLst>
          </p:cNvPr>
          <p:cNvSpPr>
            <a:spLocks noGrp="1"/>
          </p:cNvSpPr>
          <p:nvPr>
            <p:ph type="title"/>
          </p:nvPr>
        </p:nvSpPr>
        <p:spPr/>
        <p:txBody>
          <a:bodyPr/>
          <a:lstStyle/>
          <a:p>
            <a:r>
              <a:rPr lang="en-US" dirty="0"/>
              <a:t>Investing for Tomorrow: Capital Markets' Contribution to Sustainability</a:t>
            </a:r>
          </a:p>
        </p:txBody>
      </p:sp>
      <p:pic>
        <p:nvPicPr>
          <p:cNvPr id="4" name="Picture 3" descr="A graph of a diagram&#10;&#10;Description automatically generated with medium confidence">
            <a:extLst>
              <a:ext uri="{FF2B5EF4-FFF2-40B4-BE49-F238E27FC236}">
                <a16:creationId xmlns:a16="http://schemas.microsoft.com/office/drawing/2014/main" id="{3B47F974-0C32-DCCE-272F-F0C0EAFAAB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0847" y="1849303"/>
            <a:ext cx="5905792" cy="3186048"/>
          </a:xfrm>
          <a:prstGeom prst="rect">
            <a:avLst/>
          </a:prstGeom>
        </p:spPr>
      </p:pic>
      <p:sp>
        <p:nvSpPr>
          <p:cNvPr id="7" name="TextBox 6">
            <a:extLst>
              <a:ext uri="{FF2B5EF4-FFF2-40B4-BE49-F238E27FC236}">
                <a16:creationId xmlns:a16="http://schemas.microsoft.com/office/drawing/2014/main" id="{63A3E0DE-DC39-FAD5-AFC5-AEC837116A4A}"/>
              </a:ext>
            </a:extLst>
          </p:cNvPr>
          <p:cNvSpPr txBox="1"/>
          <p:nvPr/>
        </p:nvSpPr>
        <p:spPr>
          <a:xfrm>
            <a:off x="409361" y="2652919"/>
            <a:ext cx="2795481" cy="1730923"/>
          </a:xfrm>
          <a:prstGeom prst="rect">
            <a:avLst/>
          </a:prstGeom>
          <a:noFill/>
        </p:spPr>
        <p:txBody>
          <a:bodyPr wrap="square">
            <a:spAutoFit/>
          </a:bodyPr>
          <a:lstStyle/>
          <a:p>
            <a:pPr lvl="1" defTabSz="2578100">
              <a:lnSpc>
                <a:spcPct val="90000"/>
              </a:lnSpc>
              <a:spcBef>
                <a:spcPct val="0"/>
              </a:spcBef>
              <a:spcAft>
                <a:spcPct val="15000"/>
              </a:spcAft>
            </a:pPr>
            <a:r>
              <a:rPr lang="en-US" sz="5400" kern="1200" dirty="0"/>
              <a:t>$4T </a:t>
            </a:r>
            <a:r>
              <a:rPr lang="en-US" sz="1800" kern="1200" dirty="0"/>
              <a:t>annually to reach net zero emissions (2030-2050) – </a:t>
            </a:r>
          </a:p>
          <a:p>
            <a:pPr marL="0" lvl="1" defTabSz="743041">
              <a:lnSpc>
                <a:spcPct val="90000"/>
              </a:lnSpc>
              <a:spcBef>
                <a:spcPct val="0"/>
              </a:spcBef>
              <a:spcAft>
                <a:spcPct val="15000"/>
              </a:spcAft>
              <a:defRPr sz="2600" i="1">
                <a:latin typeface="PT Sans"/>
                <a:ea typeface="PT Sans"/>
                <a:cs typeface="PT Sans"/>
                <a:sym typeface="PT Sans"/>
              </a:defRPr>
            </a:pPr>
            <a:r>
              <a:rPr lang="en-US" sz="731" i="1" dirty="0">
                <a:latin typeface="Arial" panose="020B0604020202020204" pitchFamily="34" charset="0"/>
                <a:cs typeface="Arial" panose="020B0604020202020204" pitchFamily="34" charset="0"/>
              </a:rPr>
              <a:t>Source: International Energy Agency (IEA)</a:t>
            </a:r>
          </a:p>
        </p:txBody>
      </p:sp>
    </p:spTree>
    <p:extLst>
      <p:ext uri="{BB962C8B-B14F-4D97-AF65-F5344CB8AC3E}">
        <p14:creationId xmlns:p14="http://schemas.microsoft.com/office/powerpoint/2010/main" val="700951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3387D-4571-019C-09F4-94BF452C9701}"/>
              </a:ext>
            </a:extLst>
          </p:cNvPr>
          <p:cNvSpPr>
            <a:spLocks noGrp="1"/>
          </p:cNvSpPr>
          <p:nvPr>
            <p:ph type="title"/>
          </p:nvPr>
        </p:nvSpPr>
        <p:spPr/>
        <p:txBody>
          <a:bodyPr/>
          <a:lstStyle/>
          <a:p>
            <a:r>
              <a:rPr lang="en-US" dirty="0"/>
              <a:t>Sustainability Disclosures </a:t>
            </a:r>
          </a:p>
        </p:txBody>
      </p:sp>
      <p:sp>
        <p:nvSpPr>
          <p:cNvPr id="3" name="Text Placeholder 2">
            <a:extLst>
              <a:ext uri="{FF2B5EF4-FFF2-40B4-BE49-F238E27FC236}">
                <a16:creationId xmlns:a16="http://schemas.microsoft.com/office/drawing/2014/main" id="{D1C2399D-05FC-1BC5-AB9B-6A4AB715C5DA}"/>
              </a:ext>
            </a:extLst>
          </p:cNvPr>
          <p:cNvSpPr>
            <a:spLocks noGrp="1"/>
          </p:cNvSpPr>
          <p:nvPr>
            <p:ph type="body" sz="quarter" idx="10"/>
          </p:nvPr>
        </p:nvSpPr>
        <p:spPr/>
        <p:txBody>
          <a:bodyPr/>
          <a:lstStyle/>
          <a:p>
            <a:r>
              <a:rPr lang="en-US" dirty="0"/>
              <a:t>According to PwC Global Investor Survey in 2023</a:t>
            </a:r>
          </a:p>
        </p:txBody>
      </p:sp>
      <p:sp>
        <p:nvSpPr>
          <p:cNvPr id="5" name="TextBox 4">
            <a:extLst>
              <a:ext uri="{FF2B5EF4-FFF2-40B4-BE49-F238E27FC236}">
                <a16:creationId xmlns:a16="http://schemas.microsoft.com/office/drawing/2014/main" id="{1151110A-EFB0-71A4-21DC-F215573D779A}"/>
              </a:ext>
            </a:extLst>
          </p:cNvPr>
          <p:cNvSpPr txBox="1"/>
          <p:nvPr/>
        </p:nvSpPr>
        <p:spPr>
          <a:xfrm>
            <a:off x="2463003" y="2474111"/>
            <a:ext cx="4979994" cy="646331"/>
          </a:xfrm>
          <a:prstGeom prst="rect">
            <a:avLst/>
          </a:prstGeom>
          <a:noFill/>
        </p:spPr>
        <p:txBody>
          <a:bodyPr wrap="square">
            <a:spAutoFit/>
          </a:bodyPr>
          <a:lstStyle/>
          <a:p>
            <a:r>
              <a:rPr lang="en-US" sz="1800" dirty="0">
                <a:effectLst/>
                <a:latin typeface="Calibri" panose="020F0502020204030204" pitchFamily="34" charset="0"/>
                <a:ea typeface="Calibri" panose="020F0502020204030204" pitchFamily="34" charset="0"/>
                <a:cs typeface="Arial" panose="020B0604020202020204" pitchFamily="34" charset="0"/>
              </a:rPr>
              <a:t>of investors, incorporate sustainability into their investment decision making.</a:t>
            </a:r>
            <a:endParaRPr lang="en-US" dirty="0"/>
          </a:p>
        </p:txBody>
      </p:sp>
      <p:sp>
        <p:nvSpPr>
          <p:cNvPr id="6" name="TextBox 5">
            <a:extLst>
              <a:ext uri="{FF2B5EF4-FFF2-40B4-BE49-F238E27FC236}">
                <a16:creationId xmlns:a16="http://schemas.microsoft.com/office/drawing/2014/main" id="{924E9A99-73E6-CDB1-694A-BCFB79EF250D}"/>
              </a:ext>
            </a:extLst>
          </p:cNvPr>
          <p:cNvSpPr txBox="1"/>
          <p:nvPr/>
        </p:nvSpPr>
        <p:spPr>
          <a:xfrm>
            <a:off x="717577" y="2244732"/>
            <a:ext cx="1980517" cy="1105088"/>
          </a:xfrm>
          <a:prstGeom prst="rect">
            <a:avLst/>
          </a:prstGeom>
          <a:noFill/>
        </p:spPr>
        <p:txBody>
          <a:bodyPr wrap="square" tIns="90000" bIns="90000" rtlCol="0" anchor="t">
            <a:spAutoFit/>
          </a:bodyPr>
          <a:lstStyle/>
          <a:p>
            <a:pPr algn="ctr"/>
            <a:r>
              <a:rPr lang="en-US" sz="6000" b="1" dirty="0">
                <a:solidFill>
                  <a:srgbClr val="B0883C"/>
                </a:solidFill>
                <a:latin typeface="Arial" pitchFamily="34" charset="0"/>
                <a:cs typeface="Arial" pitchFamily="34" charset="0"/>
              </a:rPr>
              <a:t>75%</a:t>
            </a:r>
          </a:p>
        </p:txBody>
      </p:sp>
      <p:sp>
        <p:nvSpPr>
          <p:cNvPr id="7" name="TextBox 6">
            <a:extLst>
              <a:ext uri="{FF2B5EF4-FFF2-40B4-BE49-F238E27FC236}">
                <a16:creationId xmlns:a16="http://schemas.microsoft.com/office/drawing/2014/main" id="{C37A85DA-F0DE-219A-828F-BCFB831D062F}"/>
              </a:ext>
            </a:extLst>
          </p:cNvPr>
          <p:cNvSpPr txBox="1"/>
          <p:nvPr/>
        </p:nvSpPr>
        <p:spPr>
          <a:xfrm>
            <a:off x="2463003" y="3799506"/>
            <a:ext cx="4979994" cy="923330"/>
          </a:xfrm>
          <a:prstGeom prst="rect">
            <a:avLst/>
          </a:prstGeom>
          <a:noFill/>
        </p:spPr>
        <p:txBody>
          <a:bodyPr wrap="square">
            <a:spAutoFit/>
          </a:bodyPr>
          <a:lstStyle/>
          <a:p>
            <a:r>
              <a:rPr lang="en-US" sz="1800" dirty="0">
                <a:effectLst/>
                <a:latin typeface="Calibri" panose="020F0502020204030204" pitchFamily="34" charset="0"/>
                <a:ea typeface="Calibri" panose="020F0502020204030204" pitchFamily="34" charset="0"/>
                <a:cs typeface="Arial" panose="020B0604020202020204" pitchFamily="34" charset="0"/>
              </a:rPr>
              <a:t>of investors believe corporate reporting on sustainability performance contains unsupported claims</a:t>
            </a:r>
            <a:endParaRPr lang="en-US" dirty="0"/>
          </a:p>
        </p:txBody>
      </p:sp>
      <p:sp>
        <p:nvSpPr>
          <p:cNvPr id="8" name="TextBox 7">
            <a:extLst>
              <a:ext uri="{FF2B5EF4-FFF2-40B4-BE49-F238E27FC236}">
                <a16:creationId xmlns:a16="http://schemas.microsoft.com/office/drawing/2014/main" id="{6D065A26-4CB6-7092-A976-A9FAFDAE1241}"/>
              </a:ext>
            </a:extLst>
          </p:cNvPr>
          <p:cNvSpPr txBox="1"/>
          <p:nvPr/>
        </p:nvSpPr>
        <p:spPr>
          <a:xfrm>
            <a:off x="717577" y="3619345"/>
            <a:ext cx="1980517" cy="1105088"/>
          </a:xfrm>
          <a:prstGeom prst="rect">
            <a:avLst/>
          </a:prstGeom>
          <a:noFill/>
        </p:spPr>
        <p:txBody>
          <a:bodyPr wrap="square" tIns="90000" bIns="90000" rtlCol="0" anchor="t">
            <a:spAutoFit/>
          </a:bodyPr>
          <a:lstStyle/>
          <a:p>
            <a:pPr algn="ctr"/>
            <a:r>
              <a:rPr lang="en-US" sz="6000" b="1" dirty="0">
                <a:solidFill>
                  <a:srgbClr val="B0883C"/>
                </a:solidFill>
                <a:latin typeface="Arial" pitchFamily="34" charset="0"/>
                <a:cs typeface="Arial" pitchFamily="34" charset="0"/>
              </a:rPr>
              <a:t>95%</a:t>
            </a:r>
          </a:p>
        </p:txBody>
      </p:sp>
    </p:spTree>
    <p:extLst>
      <p:ext uri="{BB962C8B-B14F-4D97-AF65-F5344CB8AC3E}">
        <p14:creationId xmlns:p14="http://schemas.microsoft.com/office/powerpoint/2010/main" val="185021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E288D-5F00-C2CE-8BC3-02FADD6C0DA4}"/>
              </a:ext>
            </a:extLst>
          </p:cNvPr>
          <p:cNvSpPr>
            <a:spLocks noGrp="1"/>
          </p:cNvSpPr>
          <p:nvPr>
            <p:ph type="title"/>
          </p:nvPr>
        </p:nvSpPr>
        <p:spPr/>
        <p:txBody>
          <a:bodyPr/>
          <a:lstStyle/>
          <a:p>
            <a:r>
              <a:rPr lang="en-US" dirty="0"/>
              <a:t>Capital Markets Authority </a:t>
            </a:r>
          </a:p>
        </p:txBody>
      </p:sp>
      <p:pic>
        <p:nvPicPr>
          <p:cNvPr id="4" name="Graphic 3" descr="Person with idea with solid fill">
            <a:extLst>
              <a:ext uri="{FF2B5EF4-FFF2-40B4-BE49-F238E27FC236}">
                <a16:creationId xmlns:a16="http://schemas.microsoft.com/office/drawing/2014/main" id="{ABC9755C-B06C-2729-F5C2-9505E6FBE4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26833" y="2830778"/>
            <a:ext cx="1084440" cy="1084440"/>
          </a:xfrm>
          <a:prstGeom prst="rect">
            <a:avLst/>
          </a:prstGeom>
        </p:spPr>
      </p:pic>
      <p:pic>
        <p:nvPicPr>
          <p:cNvPr id="5" name="Graphic 4" descr="Target Audience with solid fill">
            <a:extLst>
              <a:ext uri="{FF2B5EF4-FFF2-40B4-BE49-F238E27FC236}">
                <a16:creationId xmlns:a16="http://schemas.microsoft.com/office/drawing/2014/main" id="{A42DC303-50C1-AB6B-CDC9-B8805FDE16B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89327" y="1570805"/>
            <a:ext cx="1084440" cy="1084440"/>
          </a:xfrm>
          <a:prstGeom prst="rect">
            <a:avLst/>
          </a:prstGeom>
        </p:spPr>
      </p:pic>
      <p:pic>
        <p:nvPicPr>
          <p:cNvPr id="6" name="Graphic 5" descr="City with solid fill">
            <a:extLst>
              <a:ext uri="{FF2B5EF4-FFF2-40B4-BE49-F238E27FC236}">
                <a16:creationId xmlns:a16="http://schemas.microsoft.com/office/drawing/2014/main" id="{2B31C05E-AAF7-060C-3E60-A635D77CB24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559807" y="4359413"/>
            <a:ext cx="1084440" cy="1084440"/>
          </a:xfrm>
          <a:prstGeom prst="rect">
            <a:avLst/>
          </a:prstGeom>
        </p:spPr>
      </p:pic>
      <p:pic>
        <p:nvPicPr>
          <p:cNvPr id="7" name="Graphic 6" descr="Loan with solid fill">
            <a:extLst>
              <a:ext uri="{FF2B5EF4-FFF2-40B4-BE49-F238E27FC236}">
                <a16:creationId xmlns:a16="http://schemas.microsoft.com/office/drawing/2014/main" id="{9D3DB238-4C7A-715E-736E-6B56E4562E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001799" y="2930039"/>
            <a:ext cx="1084440" cy="1084440"/>
          </a:xfrm>
          <a:prstGeom prst="rect">
            <a:avLst/>
          </a:prstGeom>
        </p:spPr>
      </p:pic>
      <p:sp>
        <p:nvSpPr>
          <p:cNvPr id="8" name="TextBox 7">
            <a:extLst>
              <a:ext uri="{FF2B5EF4-FFF2-40B4-BE49-F238E27FC236}">
                <a16:creationId xmlns:a16="http://schemas.microsoft.com/office/drawing/2014/main" id="{BA9DE8E1-980D-8A06-4A8E-AC390CA7A827}"/>
              </a:ext>
            </a:extLst>
          </p:cNvPr>
          <p:cNvSpPr txBox="1"/>
          <p:nvPr/>
        </p:nvSpPr>
        <p:spPr>
          <a:xfrm>
            <a:off x="664437" y="1759082"/>
            <a:ext cx="1946700" cy="707886"/>
          </a:xfrm>
          <a:prstGeom prst="rect">
            <a:avLst/>
          </a:prstGeom>
          <a:noFill/>
        </p:spPr>
        <p:txBody>
          <a:bodyPr wrap="square" rtlCol="0">
            <a:spAutoFit/>
          </a:bodyPr>
          <a:lstStyle/>
          <a:p>
            <a:pPr algn="ctr"/>
            <a:r>
              <a:rPr lang="en-US" sz="2000" b="1" dirty="0"/>
              <a:t>Regulate Market Entities </a:t>
            </a:r>
          </a:p>
        </p:txBody>
      </p:sp>
      <p:sp>
        <p:nvSpPr>
          <p:cNvPr id="9" name="TextBox 8">
            <a:extLst>
              <a:ext uri="{FF2B5EF4-FFF2-40B4-BE49-F238E27FC236}">
                <a16:creationId xmlns:a16="http://schemas.microsoft.com/office/drawing/2014/main" id="{D5EEFD78-484A-A1A3-16E6-D375AD8A3EFB}"/>
              </a:ext>
            </a:extLst>
          </p:cNvPr>
          <p:cNvSpPr txBox="1"/>
          <p:nvPr/>
        </p:nvSpPr>
        <p:spPr>
          <a:xfrm>
            <a:off x="109499" y="2977634"/>
            <a:ext cx="1946700" cy="1015663"/>
          </a:xfrm>
          <a:prstGeom prst="rect">
            <a:avLst/>
          </a:prstGeom>
          <a:noFill/>
        </p:spPr>
        <p:txBody>
          <a:bodyPr wrap="square" rtlCol="0">
            <a:spAutoFit/>
          </a:bodyPr>
          <a:lstStyle/>
          <a:p>
            <a:pPr algn="ctr"/>
            <a:r>
              <a:rPr lang="en-US" sz="2000" b="1" dirty="0"/>
              <a:t>Supervise Financial Intermediaries</a:t>
            </a:r>
          </a:p>
        </p:txBody>
      </p:sp>
      <p:sp>
        <p:nvSpPr>
          <p:cNvPr id="10" name="TextBox 9">
            <a:extLst>
              <a:ext uri="{FF2B5EF4-FFF2-40B4-BE49-F238E27FC236}">
                <a16:creationId xmlns:a16="http://schemas.microsoft.com/office/drawing/2014/main" id="{6A95A969-F740-24BF-F82E-B8D1715AD9AD}"/>
              </a:ext>
            </a:extLst>
          </p:cNvPr>
          <p:cNvSpPr txBox="1"/>
          <p:nvPr/>
        </p:nvSpPr>
        <p:spPr>
          <a:xfrm>
            <a:off x="693857" y="4626838"/>
            <a:ext cx="1946700" cy="707886"/>
          </a:xfrm>
          <a:prstGeom prst="rect">
            <a:avLst/>
          </a:prstGeom>
          <a:noFill/>
        </p:spPr>
        <p:txBody>
          <a:bodyPr wrap="square" rtlCol="0">
            <a:spAutoFit/>
          </a:bodyPr>
          <a:lstStyle/>
          <a:p>
            <a:pPr algn="ctr"/>
            <a:r>
              <a:rPr lang="en-US" sz="2000" b="1" dirty="0"/>
              <a:t>Approve Listed Companies</a:t>
            </a:r>
          </a:p>
        </p:txBody>
      </p:sp>
      <p:sp>
        <p:nvSpPr>
          <p:cNvPr id="11" name="TextBox 10">
            <a:extLst>
              <a:ext uri="{FF2B5EF4-FFF2-40B4-BE49-F238E27FC236}">
                <a16:creationId xmlns:a16="http://schemas.microsoft.com/office/drawing/2014/main" id="{2ECA9464-A0E7-BE3A-A2CE-B67C7187E64F}"/>
              </a:ext>
            </a:extLst>
          </p:cNvPr>
          <p:cNvSpPr txBox="1"/>
          <p:nvPr/>
        </p:nvSpPr>
        <p:spPr>
          <a:xfrm>
            <a:off x="7573767" y="1753704"/>
            <a:ext cx="1946700" cy="707886"/>
          </a:xfrm>
          <a:prstGeom prst="rect">
            <a:avLst/>
          </a:prstGeom>
          <a:noFill/>
        </p:spPr>
        <p:txBody>
          <a:bodyPr wrap="square" rtlCol="0">
            <a:spAutoFit/>
          </a:bodyPr>
          <a:lstStyle/>
          <a:p>
            <a:pPr algn="ctr"/>
            <a:r>
              <a:rPr lang="en-US" sz="2000" b="1" dirty="0"/>
              <a:t>Monitor Market Conduct</a:t>
            </a:r>
          </a:p>
        </p:txBody>
      </p:sp>
      <p:sp>
        <p:nvSpPr>
          <p:cNvPr id="12" name="TextBox 11">
            <a:extLst>
              <a:ext uri="{FF2B5EF4-FFF2-40B4-BE49-F238E27FC236}">
                <a16:creationId xmlns:a16="http://schemas.microsoft.com/office/drawing/2014/main" id="{74B6B5E5-D013-4D07-C94F-E30EF2EBF7B1}"/>
              </a:ext>
            </a:extLst>
          </p:cNvPr>
          <p:cNvSpPr txBox="1"/>
          <p:nvPr/>
        </p:nvSpPr>
        <p:spPr>
          <a:xfrm>
            <a:off x="7980673" y="3019055"/>
            <a:ext cx="1946700" cy="707886"/>
          </a:xfrm>
          <a:prstGeom prst="rect">
            <a:avLst/>
          </a:prstGeom>
          <a:noFill/>
        </p:spPr>
        <p:txBody>
          <a:bodyPr wrap="square" rtlCol="0">
            <a:spAutoFit/>
          </a:bodyPr>
          <a:lstStyle/>
          <a:p>
            <a:pPr algn="ctr"/>
            <a:r>
              <a:rPr lang="en-US" sz="2000" b="1" dirty="0"/>
              <a:t>Raise Awareness</a:t>
            </a:r>
          </a:p>
        </p:txBody>
      </p:sp>
      <p:sp>
        <p:nvSpPr>
          <p:cNvPr id="13" name="TextBox 12">
            <a:extLst>
              <a:ext uri="{FF2B5EF4-FFF2-40B4-BE49-F238E27FC236}">
                <a16:creationId xmlns:a16="http://schemas.microsoft.com/office/drawing/2014/main" id="{395ED031-8DF2-2B87-263B-C4BCDB525312}"/>
              </a:ext>
            </a:extLst>
          </p:cNvPr>
          <p:cNvSpPr txBox="1"/>
          <p:nvPr/>
        </p:nvSpPr>
        <p:spPr>
          <a:xfrm>
            <a:off x="7488467" y="4525145"/>
            <a:ext cx="1946700" cy="707886"/>
          </a:xfrm>
          <a:prstGeom prst="rect">
            <a:avLst/>
          </a:prstGeom>
          <a:noFill/>
        </p:spPr>
        <p:txBody>
          <a:bodyPr wrap="square" rtlCol="0">
            <a:spAutoFit/>
          </a:bodyPr>
          <a:lstStyle/>
          <a:p>
            <a:pPr algn="ctr"/>
            <a:r>
              <a:rPr lang="en-US" sz="2000" b="1" dirty="0"/>
              <a:t>Develop the Market </a:t>
            </a:r>
          </a:p>
        </p:txBody>
      </p:sp>
      <p:pic>
        <p:nvPicPr>
          <p:cNvPr id="14" name="Graphic 13" descr="Bar graph with upward trend with solid fill">
            <a:extLst>
              <a:ext uri="{FF2B5EF4-FFF2-40B4-BE49-F238E27FC236}">
                <a16:creationId xmlns:a16="http://schemas.microsoft.com/office/drawing/2014/main" id="{CC7114F2-44FA-8159-84C3-49792BA8687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6570077" y="4444433"/>
            <a:ext cx="914400" cy="914400"/>
          </a:xfrm>
          <a:prstGeom prst="rect">
            <a:avLst/>
          </a:prstGeom>
        </p:spPr>
      </p:pic>
      <p:pic>
        <p:nvPicPr>
          <p:cNvPr id="15" name="Picture 14">
            <a:extLst>
              <a:ext uri="{FF2B5EF4-FFF2-40B4-BE49-F238E27FC236}">
                <a16:creationId xmlns:a16="http://schemas.microsoft.com/office/drawing/2014/main" id="{BB5F0FAC-1441-83F6-4092-07E0D2CC3818}"/>
              </a:ext>
            </a:extLst>
          </p:cNvPr>
          <p:cNvPicPr>
            <a:picLocks noChangeAspect="1"/>
          </p:cNvPicPr>
          <p:nvPr/>
        </p:nvPicPr>
        <p:blipFill>
          <a:blip r:embed="rId12"/>
          <a:stretch>
            <a:fillRect/>
          </a:stretch>
        </p:blipFill>
        <p:spPr>
          <a:xfrm>
            <a:off x="2515567" y="1860775"/>
            <a:ext cx="966260" cy="562313"/>
          </a:xfrm>
          <a:prstGeom prst="rect">
            <a:avLst/>
          </a:prstGeom>
        </p:spPr>
      </p:pic>
      <p:sp>
        <p:nvSpPr>
          <p:cNvPr id="16" name="Oval 15">
            <a:extLst>
              <a:ext uri="{FF2B5EF4-FFF2-40B4-BE49-F238E27FC236}">
                <a16:creationId xmlns:a16="http://schemas.microsoft.com/office/drawing/2014/main" id="{7B6BE775-69E3-AB41-00E0-B6876A5E1D15}"/>
              </a:ext>
            </a:extLst>
          </p:cNvPr>
          <p:cNvSpPr/>
          <p:nvPr/>
        </p:nvSpPr>
        <p:spPr>
          <a:xfrm>
            <a:off x="3416674" y="1753704"/>
            <a:ext cx="3169920" cy="3246120"/>
          </a:xfrm>
          <a:prstGeom prst="ellipse">
            <a:avLst/>
          </a:prstGeom>
          <a:solidFill>
            <a:srgbClr val="0F375C"/>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panose="020F0502020204030204"/>
                <a:ea typeface="+mn-ea"/>
                <a:cs typeface="+mn-cs"/>
              </a:rPr>
              <a:t>Regulate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panose="020F0502020204030204"/>
                <a:ea typeface="+mn-ea"/>
                <a:cs typeface="+mn-cs"/>
              </a:rPr>
              <a:t>Securities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prstClr val="white"/>
                </a:solidFill>
                <a:effectLst/>
                <a:uLnTx/>
                <a:uFillTx/>
                <a:latin typeface="Calibri" panose="020F0502020204030204"/>
                <a:ea typeface="+mn-ea"/>
                <a:cs typeface="+mn-cs"/>
              </a:rPr>
              <a:t>Activities </a:t>
            </a:r>
          </a:p>
        </p:txBody>
      </p:sp>
    </p:spTree>
    <p:extLst>
      <p:ext uri="{BB962C8B-B14F-4D97-AF65-F5344CB8AC3E}">
        <p14:creationId xmlns:p14="http://schemas.microsoft.com/office/powerpoint/2010/main" val="360457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F49C7-0351-3B78-7689-41D4EF5E9F7D}"/>
              </a:ext>
            </a:extLst>
          </p:cNvPr>
          <p:cNvSpPr>
            <a:spLocks noGrp="1"/>
          </p:cNvSpPr>
          <p:nvPr>
            <p:ph type="title"/>
          </p:nvPr>
        </p:nvSpPr>
        <p:spPr/>
        <p:txBody>
          <a:bodyPr/>
          <a:lstStyle/>
          <a:p>
            <a:r>
              <a:rPr lang="en-US" dirty="0">
                <a:cs typeface="Arial"/>
              </a:rPr>
              <a:t>Capital Markets Authority's (CMA) Role</a:t>
            </a:r>
            <a:endParaRPr lang="en-US" dirty="0"/>
          </a:p>
        </p:txBody>
      </p:sp>
      <p:sp>
        <p:nvSpPr>
          <p:cNvPr id="3" name="Text Placeholder 2">
            <a:extLst>
              <a:ext uri="{FF2B5EF4-FFF2-40B4-BE49-F238E27FC236}">
                <a16:creationId xmlns:a16="http://schemas.microsoft.com/office/drawing/2014/main" id="{3E48D4C3-A4D0-DD6E-ED83-FA9B24AF92BF}"/>
              </a:ext>
            </a:extLst>
          </p:cNvPr>
          <p:cNvSpPr>
            <a:spLocks noGrp="1"/>
          </p:cNvSpPr>
          <p:nvPr>
            <p:ph type="body" sz="quarter" idx="10"/>
          </p:nvPr>
        </p:nvSpPr>
        <p:spPr/>
        <p:txBody>
          <a:bodyPr vert="horz" lIns="0" tIns="0" rIns="0" bIns="0" rtlCol="0" anchor="t">
            <a:normAutofit/>
          </a:bodyPr>
          <a:lstStyle/>
          <a:p>
            <a:r>
              <a:rPr lang="en-US" sz="2400" dirty="0">
                <a:cs typeface="Arial"/>
              </a:rPr>
              <a:t>CMA goals include:</a:t>
            </a:r>
          </a:p>
          <a:p>
            <a:endParaRPr lang="en-US" dirty="0">
              <a:cs typeface="Arial"/>
            </a:endParaRPr>
          </a:p>
          <a:p>
            <a:r>
              <a:rPr lang="en-US" dirty="0">
                <a:cs typeface="Arial"/>
              </a:rPr>
              <a:t>           Protecting Investors</a:t>
            </a:r>
          </a:p>
          <a:p>
            <a:endParaRPr lang="en-US" dirty="0">
              <a:cs typeface="Arial"/>
            </a:endParaRPr>
          </a:p>
          <a:p>
            <a:r>
              <a:rPr lang="en-US" dirty="0">
                <a:cs typeface="Arial"/>
              </a:rPr>
              <a:t>           Ensuring markets are fair, efficient and transparent; and</a:t>
            </a:r>
          </a:p>
          <a:p>
            <a:endParaRPr lang="en-US" dirty="0">
              <a:cs typeface="Arial"/>
            </a:endParaRPr>
          </a:p>
          <a:p>
            <a:r>
              <a:rPr lang="en-US" dirty="0">
                <a:cs typeface="Arial"/>
              </a:rPr>
              <a:t>           Avoiding systemic risks.</a:t>
            </a:r>
          </a:p>
          <a:p>
            <a:endParaRPr lang="en-US" dirty="0">
              <a:cs typeface="Arial"/>
            </a:endParaRPr>
          </a:p>
          <a:p>
            <a:endParaRPr lang="en-US" dirty="0">
              <a:cs typeface="Arial"/>
            </a:endParaRPr>
          </a:p>
          <a:p>
            <a:endParaRPr lang="en-US" dirty="0">
              <a:cs typeface="Arial"/>
            </a:endParaRPr>
          </a:p>
          <a:p>
            <a:endParaRPr lang="en-US" dirty="0">
              <a:cs typeface="Arial"/>
            </a:endParaRPr>
          </a:p>
          <a:p>
            <a:endParaRPr lang="en-US" dirty="0">
              <a:cs typeface="Arial"/>
            </a:endParaRPr>
          </a:p>
          <a:p>
            <a:endParaRPr lang="en-US" dirty="0">
              <a:cs typeface="Arial"/>
            </a:endParaRPr>
          </a:p>
        </p:txBody>
      </p:sp>
      <p:pic>
        <p:nvPicPr>
          <p:cNvPr id="4" name="Graphic 3" descr="No sign outline">
            <a:extLst>
              <a:ext uri="{FF2B5EF4-FFF2-40B4-BE49-F238E27FC236}">
                <a16:creationId xmlns:a16="http://schemas.microsoft.com/office/drawing/2014/main" id="{E383C262-ABF0-1F8B-5BB3-B6FC61B5FA1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64455" y="3975347"/>
            <a:ext cx="1306899" cy="1306693"/>
          </a:xfrm>
          <a:prstGeom prst="rect">
            <a:avLst/>
          </a:prstGeom>
        </p:spPr>
      </p:pic>
      <p:pic>
        <p:nvPicPr>
          <p:cNvPr id="6" name="Graphic 5" descr="Agriculture outline">
            <a:extLst>
              <a:ext uri="{FF2B5EF4-FFF2-40B4-BE49-F238E27FC236}">
                <a16:creationId xmlns:a16="http://schemas.microsoft.com/office/drawing/2014/main" id="{8EDA8142-C1A7-E6B8-7A17-22B3BE6072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60632" y="4109534"/>
            <a:ext cx="914544" cy="914400"/>
          </a:xfrm>
          <a:prstGeom prst="rect">
            <a:avLst/>
          </a:prstGeom>
        </p:spPr>
      </p:pic>
      <p:pic>
        <p:nvPicPr>
          <p:cNvPr id="7" name="Graphic 6" descr="Shield Tick outline">
            <a:extLst>
              <a:ext uri="{FF2B5EF4-FFF2-40B4-BE49-F238E27FC236}">
                <a16:creationId xmlns:a16="http://schemas.microsoft.com/office/drawing/2014/main" id="{2AFA38E1-4BDC-CC8D-E4AE-9509B3D6C6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92232" y="2021747"/>
            <a:ext cx="614589" cy="614492"/>
          </a:xfrm>
          <a:prstGeom prst="rect">
            <a:avLst/>
          </a:prstGeom>
        </p:spPr>
      </p:pic>
      <p:pic>
        <p:nvPicPr>
          <p:cNvPr id="8" name="Graphic 7" descr="Weights Uneven with solid fill">
            <a:extLst>
              <a:ext uri="{FF2B5EF4-FFF2-40B4-BE49-F238E27FC236}">
                <a16:creationId xmlns:a16="http://schemas.microsoft.com/office/drawing/2014/main" id="{54BA867D-E8D2-AF5F-AE8A-08A33C1B6F8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1156" y="2610548"/>
            <a:ext cx="677642" cy="614492"/>
          </a:xfrm>
          <a:prstGeom prst="rect">
            <a:avLst/>
          </a:prstGeom>
        </p:spPr>
      </p:pic>
      <p:pic>
        <p:nvPicPr>
          <p:cNvPr id="9" name="Graphic 8" descr="Radioactive with solid fill">
            <a:extLst>
              <a:ext uri="{FF2B5EF4-FFF2-40B4-BE49-F238E27FC236}">
                <a16:creationId xmlns:a16="http://schemas.microsoft.com/office/drawing/2014/main" id="{3B690FAA-D88F-81B6-672F-85DCB9B838E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92231" y="3181000"/>
            <a:ext cx="614589" cy="614492"/>
          </a:xfrm>
          <a:prstGeom prst="rect">
            <a:avLst/>
          </a:prstGeom>
        </p:spPr>
      </p:pic>
      <p:pic>
        <p:nvPicPr>
          <p:cNvPr id="10" name="Graphic 9" descr="Marketing with solid fill">
            <a:extLst>
              <a:ext uri="{FF2B5EF4-FFF2-40B4-BE49-F238E27FC236}">
                <a16:creationId xmlns:a16="http://schemas.microsoft.com/office/drawing/2014/main" id="{22945BF6-B761-B845-381B-D3901118683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066466" y="4296189"/>
            <a:ext cx="914544" cy="914400"/>
          </a:xfrm>
          <a:prstGeom prst="rect">
            <a:avLst/>
          </a:prstGeom>
        </p:spPr>
      </p:pic>
      <p:sp>
        <p:nvSpPr>
          <p:cNvPr id="11" name="Arrow: Right 10">
            <a:extLst>
              <a:ext uri="{FF2B5EF4-FFF2-40B4-BE49-F238E27FC236}">
                <a16:creationId xmlns:a16="http://schemas.microsoft.com/office/drawing/2014/main" id="{A80AD0B0-B033-B114-B626-164F23E85D6B}"/>
              </a:ext>
            </a:extLst>
          </p:cNvPr>
          <p:cNvSpPr/>
          <p:nvPr/>
        </p:nvSpPr>
        <p:spPr>
          <a:xfrm>
            <a:off x="4079099" y="4566734"/>
            <a:ext cx="1489178" cy="373310"/>
          </a:xfrm>
          <a:prstGeom prst="rightArrow">
            <a:avLst/>
          </a:prstGeom>
          <a:solidFill>
            <a:srgbClr val="7F7F7F"/>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12" name="TextBox 11">
            <a:extLst>
              <a:ext uri="{FF2B5EF4-FFF2-40B4-BE49-F238E27FC236}">
                <a16:creationId xmlns:a16="http://schemas.microsoft.com/office/drawing/2014/main" id="{93EAA930-0586-5316-91F5-87FB5B8E1036}"/>
              </a:ext>
            </a:extLst>
          </p:cNvPr>
          <p:cNvSpPr txBox="1"/>
          <p:nvPr/>
        </p:nvSpPr>
        <p:spPr>
          <a:xfrm>
            <a:off x="5719449" y="5210589"/>
            <a:ext cx="1489178" cy="766533"/>
          </a:xfrm>
          <a:prstGeom prst="rect">
            <a:avLst/>
          </a:prstGeom>
          <a:noFill/>
        </p:spPr>
        <p:txBody>
          <a:bodyPr wrap="square" tIns="90000" bIns="90000" rtlCol="0" anchor="t">
            <a:spAutoFit/>
          </a:bodyPr>
          <a:lstStyle/>
          <a:p>
            <a:pPr algn="ctr"/>
            <a:r>
              <a:rPr lang="en-US" sz="1200" dirty="0">
                <a:cs typeface="Arial"/>
              </a:rPr>
              <a:t>Prevent</a:t>
            </a:r>
          </a:p>
          <a:p>
            <a:pPr algn="ctr"/>
            <a:r>
              <a:rPr lang="en-US" sz="1200" dirty="0">
                <a:cs typeface="Arial"/>
              </a:rPr>
              <a:t>“Greenwashing”</a:t>
            </a:r>
          </a:p>
          <a:p>
            <a:pPr algn="ctr"/>
            <a:endParaRPr lang="en-US" sz="1400" dirty="0">
              <a:solidFill>
                <a:srgbClr val="000000"/>
              </a:solidFill>
              <a:latin typeface="Arial" pitchFamily="34" charset="0"/>
              <a:cs typeface="Arial" pitchFamily="34" charset="0"/>
            </a:endParaRPr>
          </a:p>
        </p:txBody>
      </p:sp>
      <p:sp>
        <p:nvSpPr>
          <p:cNvPr id="13" name="TextBox 12">
            <a:extLst>
              <a:ext uri="{FF2B5EF4-FFF2-40B4-BE49-F238E27FC236}">
                <a16:creationId xmlns:a16="http://schemas.microsoft.com/office/drawing/2014/main" id="{6664483E-89CD-F8C2-05AF-C2A14D36B0ED}"/>
              </a:ext>
            </a:extLst>
          </p:cNvPr>
          <p:cNvSpPr txBox="1"/>
          <p:nvPr/>
        </p:nvSpPr>
        <p:spPr>
          <a:xfrm>
            <a:off x="2759533" y="5224337"/>
            <a:ext cx="1489178" cy="766533"/>
          </a:xfrm>
          <a:prstGeom prst="rect">
            <a:avLst/>
          </a:prstGeom>
          <a:noFill/>
        </p:spPr>
        <p:txBody>
          <a:bodyPr wrap="square" tIns="90000" bIns="90000" rtlCol="0" anchor="t">
            <a:spAutoFit/>
          </a:bodyPr>
          <a:lstStyle/>
          <a:p>
            <a:pPr algn="ctr"/>
            <a:r>
              <a:rPr lang="en-US" sz="1200" dirty="0">
                <a:cs typeface="Arial"/>
              </a:rPr>
              <a:t>Monitor disclosures </a:t>
            </a:r>
          </a:p>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842445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D17DDF-5E84-70CF-50B3-41AAD9968FCE}"/>
              </a:ext>
            </a:extLst>
          </p:cNvPr>
          <p:cNvSpPr>
            <a:spLocks noGrp="1"/>
          </p:cNvSpPr>
          <p:nvPr>
            <p:ph type="title"/>
          </p:nvPr>
        </p:nvSpPr>
        <p:spPr/>
        <p:txBody>
          <a:bodyPr/>
          <a:lstStyle/>
          <a:p>
            <a:endParaRPr lang="en-US"/>
          </a:p>
        </p:txBody>
      </p:sp>
      <p:sp>
        <p:nvSpPr>
          <p:cNvPr id="7" name="Title 1">
            <a:extLst>
              <a:ext uri="{FF2B5EF4-FFF2-40B4-BE49-F238E27FC236}">
                <a16:creationId xmlns:a16="http://schemas.microsoft.com/office/drawing/2014/main" id="{B54E05AF-E97F-998B-F091-D5027E5D188C}"/>
              </a:ext>
            </a:extLst>
          </p:cNvPr>
          <p:cNvSpPr txBox="1">
            <a:spLocks/>
          </p:cNvSpPr>
          <p:nvPr/>
        </p:nvSpPr>
        <p:spPr>
          <a:xfrm>
            <a:off x="468756" y="164191"/>
            <a:ext cx="8992800" cy="831600"/>
          </a:xfrm>
          <a:prstGeom prst="rect">
            <a:avLst/>
          </a:prstGeom>
        </p:spPr>
        <p:txBody>
          <a:bodyPr vert="horz" lIns="0" tIns="45720" rIns="0" bIns="45720" rtlCol="0" anchor="b" anchorCtr="0">
            <a:noAutofit/>
          </a:bodyPr>
          <a:lstStyle>
            <a:lvl1pPr algn="l" defTabSz="914400" rtl="0" eaLnBrk="1" latinLnBrk="0" hangingPunct="1">
              <a:spcBef>
                <a:spcPct val="0"/>
              </a:spcBef>
              <a:buNone/>
              <a:defRPr sz="2400" b="1" kern="1200">
                <a:solidFill>
                  <a:srgbClr val="002060"/>
                </a:solidFill>
                <a:latin typeface="+mj-lt"/>
                <a:ea typeface="+mj-ea"/>
                <a:cs typeface="+mj-cs"/>
              </a:defRPr>
            </a:lvl1pPr>
          </a:lstStyle>
          <a:p>
            <a:r>
              <a:rPr lang="en-US" dirty="0">
                <a:cs typeface="Arial"/>
              </a:rPr>
              <a:t>Capital Markets Authority's (CMA) Role</a:t>
            </a:r>
            <a:endParaRPr lang="en-US" dirty="0"/>
          </a:p>
        </p:txBody>
      </p:sp>
      <p:sp>
        <p:nvSpPr>
          <p:cNvPr id="8" name="Rectangle 7">
            <a:extLst>
              <a:ext uri="{FF2B5EF4-FFF2-40B4-BE49-F238E27FC236}">
                <a16:creationId xmlns:a16="http://schemas.microsoft.com/office/drawing/2014/main" id="{8D27ED3A-F249-C552-4828-17DF0E47D194}"/>
              </a:ext>
            </a:extLst>
          </p:cNvPr>
          <p:cNvSpPr/>
          <p:nvPr/>
        </p:nvSpPr>
        <p:spPr>
          <a:xfrm>
            <a:off x="458284" y="2079932"/>
            <a:ext cx="2613913" cy="393361"/>
          </a:xfrm>
          <a:prstGeom prst="rect">
            <a:avLst/>
          </a:prstGeom>
          <a:solidFill>
            <a:schemeClr val="accent6">
              <a:lumMod val="20000"/>
              <a:lumOff val="8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200" dirty="0">
                <a:solidFill>
                  <a:srgbClr val="000000"/>
                </a:solidFill>
                <a:latin typeface="Arial"/>
                <a:cs typeface="Arial"/>
              </a:rPr>
              <a:t>Requirements on Sustainability Reporting (voluntary)</a:t>
            </a:r>
            <a:endParaRPr lang="en-US" sz="1200" dirty="0">
              <a:solidFill>
                <a:srgbClr val="000000"/>
              </a:solidFill>
              <a:latin typeface="Arial" pitchFamily="34" charset="0"/>
              <a:cs typeface="Arial" pitchFamily="34" charset="0"/>
            </a:endParaRPr>
          </a:p>
        </p:txBody>
      </p:sp>
      <p:sp>
        <p:nvSpPr>
          <p:cNvPr id="9" name="Rectangle 8">
            <a:extLst>
              <a:ext uri="{FF2B5EF4-FFF2-40B4-BE49-F238E27FC236}">
                <a16:creationId xmlns:a16="http://schemas.microsoft.com/office/drawing/2014/main" id="{9609B2FA-CD6E-CE1D-053E-996F3C72AFD8}"/>
              </a:ext>
            </a:extLst>
          </p:cNvPr>
          <p:cNvSpPr/>
          <p:nvPr/>
        </p:nvSpPr>
        <p:spPr>
          <a:xfrm>
            <a:off x="467578" y="2985882"/>
            <a:ext cx="2613913" cy="393361"/>
          </a:xfrm>
          <a:prstGeom prst="rect">
            <a:avLst/>
          </a:prstGeom>
          <a:solidFill>
            <a:schemeClr val="accent6">
              <a:lumMod val="20000"/>
              <a:lumOff val="8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0000" rIns="91440" bIns="90000" rtlCol="0" anchor="ctr" anchorCtr="0"/>
          <a:lstStyle/>
          <a:p>
            <a:r>
              <a:rPr lang="en-US" sz="1200" dirty="0">
                <a:solidFill>
                  <a:srgbClr val="000000"/>
                </a:solidFill>
                <a:latin typeface="Arial"/>
                <a:cs typeface="Arial"/>
              </a:rPr>
              <a:t>Governance Requirements  </a:t>
            </a:r>
            <a:endParaRPr lang="en-US" sz="1600" dirty="0"/>
          </a:p>
        </p:txBody>
      </p:sp>
      <p:sp>
        <p:nvSpPr>
          <p:cNvPr id="10" name="Rectangle 9">
            <a:extLst>
              <a:ext uri="{FF2B5EF4-FFF2-40B4-BE49-F238E27FC236}">
                <a16:creationId xmlns:a16="http://schemas.microsoft.com/office/drawing/2014/main" id="{E83D36D8-B887-2AC5-4543-630139D267C0}"/>
              </a:ext>
            </a:extLst>
          </p:cNvPr>
          <p:cNvSpPr/>
          <p:nvPr/>
        </p:nvSpPr>
        <p:spPr>
          <a:xfrm>
            <a:off x="458092" y="3891831"/>
            <a:ext cx="2613913" cy="393361"/>
          </a:xfrm>
          <a:prstGeom prst="rect">
            <a:avLst/>
          </a:prstGeom>
          <a:solidFill>
            <a:schemeClr val="accent6">
              <a:lumMod val="20000"/>
              <a:lumOff val="8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0000" rIns="91440" bIns="90000" rtlCol="0" anchor="ctr" anchorCtr="0"/>
          <a:lstStyle/>
          <a:p>
            <a:r>
              <a:rPr lang="en-US" sz="1200" dirty="0">
                <a:solidFill>
                  <a:srgbClr val="000000"/>
                </a:solidFill>
                <a:cs typeface="Arial"/>
              </a:rPr>
              <a:t>Mutual Funds Requirements </a:t>
            </a:r>
          </a:p>
        </p:txBody>
      </p:sp>
      <p:sp>
        <p:nvSpPr>
          <p:cNvPr id="11" name="Rectangle 10">
            <a:extLst>
              <a:ext uri="{FF2B5EF4-FFF2-40B4-BE49-F238E27FC236}">
                <a16:creationId xmlns:a16="http://schemas.microsoft.com/office/drawing/2014/main" id="{A343026F-3F6B-950B-DDC1-93A70CEE3732}"/>
              </a:ext>
            </a:extLst>
          </p:cNvPr>
          <p:cNvSpPr/>
          <p:nvPr/>
        </p:nvSpPr>
        <p:spPr>
          <a:xfrm>
            <a:off x="457996" y="4858803"/>
            <a:ext cx="2613913" cy="393361"/>
          </a:xfrm>
          <a:prstGeom prst="rect">
            <a:avLst/>
          </a:prstGeom>
          <a:solidFill>
            <a:schemeClr val="accent6">
              <a:lumMod val="20000"/>
              <a:lumOff val="80000"/>
            </a:schemeClr>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0000" rIns="91440" bIns="90000" rtlCol="0" anchor="ctr" anchorCtr="0"/>
          <a:lstStyle/>
          <a:p>
            <a:r>
              <a:rPr lang="en-US" sz="1200" dirty="0">
                <a:solidFill>
                  <a:srgbClr val="000000"/>
                </a:solidFill>
                <a:cs typeface="Arial"/>
              </a:rPr>
              <a:t>Green Bonds Requirements </a:t>
            </a:r>
            <a:endParaRPr lang="en-US" dirty="0"/>
          </a:p>
        </p:txBody>
      </p:sp>
      <p:sp>
        <p:nvSpPr>
          <p:cNvPr id="12" name="Rectangle 11">
            <a:extLst>
              <a:ext uri="{FF2B5EF4-FFF2-40B4-BE49-F238E27FC236}">
                <a16:creationId xmlns:a16="http://schemas.microsoft.com/office/drawing/2014/main" id="{3BDE840D-5270-AA1D-5B2F-15589C1B6989}"/>
              </a:ext>
            </a:extLst>
          </p:cNvPr>
          <p:cNvSpPr/>
          <p:nvPr/>
        </p:nvSpPr>
        <p:spPr>
          <a:xfrm>
            <a:off x="3258408" y="2077290"/>
            <a:ext cx="6191340" cy="40275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US" sz="1400" dirty="0">
                <a:solidFill>
                  <a:srgbClr val="000000"/>
                </a:solidFill>
                <a:latin typeface="Arial"/>
                <a:cs typeface="Arial"/>
              </a:rPr>
              <a:t>Listed Companies</a:t>
            </a:r>
            <a:endParaRPr lang="en-US" sz="1400" dirty="0">
              <a:solidFill>
                <a:srgbClr val="000000"/>
              </a:solidFill>
              <a:latin typeface="Arial" pitchFamily="34" charset="0"/>
              <a:cs typeface="Arial" pitchFamily="34" charset="0"/>
            </a:endParaRPr>
          </a:p>
        </p:txBody>
      </p:sp>
      <p:sp>
        <p:nvSpPr>
          <p:cNvPr id="13" name="Rectangle 12">
            <a:extLst>
              <a:ext uri="{FF2B5EF4-FFF2-40B4-BE49-F238E27FC236}">
                <a16:creationId xmlns:a16="http://schemas.microsoft.com/office/drawing/2014/main" id="{FA0BCE21-AE83-68D7-D20E-3A1E32AE4038}"/>
              </a:ext>
            </a:extLst>
          </p:cNvPr>
          <p:cNvSpPr/>
          <p:nvPr/>
        </p:nvSpPr>
        <p:spPr>
          <a:xfrm>
            <a:off x="3257870" y="2983240"/>
            <a:ext cx="6191340" cy="40275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0000" rIns="91440" bIns="90000" rtlCol="0" anchor="ctr" anchorCtr="0"/>
          <a:lstStyle/>
          <a:p>
            <a:r>
              <a:rPr lang="en-US" sz="1400" dirty="0">
                <a:solidFill>
                  <a:srgbClr val="000000"/>
                </a:solidFill>
                <a:latin typeface="Arial"/>
                <a:cs typeface="Arial"/>
              </a:rPr>
              <a:t>Listed companies + Licensed Companies</a:t>
            </a:r>
            <a:endParaRPr lang="en-US" sz="1400" dirty="0">
              <a:solidFill>
                <a:srgbClr val="000000"/>
              </a:solidFill>
              <a:latin typeface="Arial" pitchFamily="34" charset="0"/>
              <a:cs typeface="Arial" pitchFamily="34" charset="0"/>
            </a:endParaRPr>
          </a:p>
        </p:txBody>
      </p:sp>
      <p:sp>
        <p:nvSpPr>
          <p:cNvPr id="14" name="Rectangle 13">
            <a:extLst>
              <a:ext uri="{FF2B5EF4-FFF2-40B4-BE49-F238E27FC236}">
                <a16:creationId xmlns:a16="http://schemas.microsoft.com/office/drawing/2014/main" id="{4FD2C3E1-8835-EACD-C742-04148A4E0351}"/>
              </a:ext>
            </a:extLst>
          </p:cNvPr>
          <p:cNvSpPr/>
          <p:nvPr/>
        </p:nvSpPr>
        <p:spPr>
          <a:xfrm>
            <a:off x="3266722" y="3893884"/>
            <a:ext cx="6191340" cy="40275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0000" rIns="91440" bIns="90000" rtlCol="0" anchor="ctr" anchorCtr="0"/>
          <a:lstStyle/>
          <a:p>
            <a:r>
              <a:rPr lang="en-US" sz="1400" dirty="0">
                <a:solidFill>
                  <a:srgbClr val="000000"/>
                </a:solidFill>
                <a:latin typeface="Arial"/>
                <a:cs typeface="Arial"/>
              </a:rPr>
              <a:t>Products </a:t>
            </a:r>
          </a:p>
        </p:txBody>
      </p:sp>
      <p:sp>
        <p:nvSpPr>
          <p:cNvPr id="15" name="Rectangle 14">
            <a:extLst>
              <a:ext uri="{FF2B5EF4-FFF2-40B4-BE49-F238E27FC236}">
                <a16:creationId xmlns:a16="http://schemas.microsoft.com/office/drawing/2014/main" id="{CC7AFA9E-2D21-0A63-0642-6E1D16CAEBC7}"/>
              </a:ext>
            </a:extLst>
          </p:cNvPr>
          <p:cNvSpPr/>
          <p:nvPr/>
        </p:nvSpPr>
        <p:spPr>
          <a:xfrm>
            <a:off x="3270878" y="4856163"/>
            <a:ext cx="6191340" cy="402750"/>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lIns="91440" tIns="90000" rIns="91440" bIns="90000" rtlCol="0" anchor="ctr" anchorCtr="0"/>
          <a:lstStyle/>
          <a:p>
            <a:r>
              <a:rPr lang="en-US" sz="1400" dirty="0">
                <a:solidFill>
                  <a:srgbClr val="000000"/>
                </a:solidFill>
                <a:latin typeface="Arial"/>
                <a:cs typeface="Arial"/>
              </a:rPr>
              <a:t>Products </a:t>
            </a:r>
          </a:p>
        </p:txBody>
      </p:sp>
      <p:sp>
        <p:nvSpPr>
          <p:cNvPr id="16" name="TextBox 15">
            <a:extLst>
              <a:ext uri="{FF2B5EF4-FFF2-40B4-BE49-F238E27FC236}">
                <a16:creationId xmlns:a16="http://schemas.microsoft.com/office/drawing/2014/main" id="{522BAE9A-177F-1E0D-B7E9-CA06F594F463}"/>
              </a:ext>
            </a:extLst>
          </p:cNvPr>
          <p:cNvSpPr txBox="1"/>
          <p:nvPr/>
        </p:nvSpPr>
        <p:spPr>
          <a:xfrm>
            <a:off x="450627" y="1513830"/>
            <a:ext cx="2619277" cy="401340"/>
          </a:xfrm>
          <a:prstGeom prst="rect">
            <a:avLst/>
          </a:prstGeom>
          <a:noFill/>
        </p:spPr>
        <p:txBody>
          <a:bodyPr rot="0" spcFirstLastPara="0" vertOverflow="overflow" horzOverflow="overflow" vert="horz" wrap="square" lIns="91440" tIns="90000" rIns="91440" bIns="90000" numCol="1" spcCol="0" rtlCol="0" fromWordArt="0" anchor="t" anchorCtr="0" forceAA="0" compatLnSpc="1">
            <a:prstTxWarp prst="textNoShape">
              <a:avLst/>
            </a:prstTxWarp>
            <a:spAutoFit/>
          </a:bodyPr>
          <a:lstStyle/>
          <a:p>
            <a:pPr algn="l"/>
            <a:r>
              <a:rPr lang="en-US" sz="1400" b="1" dirty="0">
                <a:solidFill>
                  <a:srgbClr val="000000"/>
                </a:solidFill>
                <a:latin typeface="Arial"/>
                <a:cs typeface="Arial"/>
              </a:rPr>
              <a:t>Requirements</a:t>
            </a:r>
            <a:endParaRPr lang="en-US" sz="1400" b="1" dirty="0">
              <a:solidFill>
                <a:srgbClr val="000000"/>
              </a:solidFill>
              <a:latin typeface="Arial" pitchFamily="34" charset="0"/>
              <a:cs typeface="Arial" pitchFamily="34" charset="0"/>
            </a:endParaRPr>
          </a:p>
        </p:txBody>
      </p:sp>
      <p:sp>
        <p:nvSpPr>
          <p:cNvPr id="17" name="TextBox 16">
            <a:extLst>
              <a:ext uri="{FF2B5EF4-FFF2-40B4-BE49-F238E27FC236}">
                <a16:creationId xmlns:a16="http://schemas.microsoft.com/office/drawing/2014/main" id="{410B3217-31F1-A41D-7777-99B68B5C667A}"/>
              </a:ext>
            </a:extLst>
          </p:cNvPr>
          <p:cNvSpPr txBox="1"/>
          <p:nvPr/>
        </p:nvSpPr>
        <p:spPr>
          <a:xfrm>
            <a:off x="3182899" y="1513830"/>
            <a:ext cx="2619277" cy="401340"/>
          </a:xfrm>
          <a:prstGeom prst="rect">
            <a:avLst/>
          </a:prstGeom>
          <a:noFill/>
        </p:spPr>
        <p:txBody>
          <a:bodyPr rot="0" spcFirstLastPara="0" vertOverflow="overflow" horzOverflow="overflow" vert="horz" wrap="square" lIns="91440" tIns="90000" rIns="91440" bIns="90000" numCol="1" spcCol="0" rtlCol="0" fromWordArt="0" anchor="t" anchorCtr="0" forceAA="0" compatLnSpc="1">
            <a:prstTxWarp prst="textNoShape">
              <a:avLst/>
            </a:prstTxWarp>
            <a:spAutoFit/>
          </a:bodyPr>
          <a:lstStyle/>
          <a:p>
            <a:r>
              <a:rPr lang="en-US" sz="1400" b="1" dirty="0">
                <a:solidFill>
                  <a:srgbClr val="000000"/>
                </a:solidFill>
                <a:latin typeface="Arial"/>
                <a:cs typeface="Arial"/>
              </a:rPr>
              <a:t>Impacted Parties</a:t>
            </a:r>
            <a:endParaRPr lang="en-US" dirty="0"/>
          </a:p>
        </p:txBody>
      </p:sp>
    </p:spTree>
    <p:extLst>
      <p:ext uri="{BB962C8B-B14F-4D97-AF65-F5344CB8AC3E}">
        <p14:creationId xmlns:p14="http://schemas.microsoft.com/office/powerpoint/2010/main" val="1086729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90463-6A50-766F-D967-402E6B0DB09D}"/>
              </a:ext>
            </a:extLst>
          </p:cNvPr>
          <p:cNvSpPr>
            <a:spLocks noGrp="1"/>
          </p:cNvSpPr>
          <p:nvPr>
            <p:ph type="title"/>
          </p:nvPr>
        </p:nvSpPr>
        <p:spPr/>
        <p:txBody>
          <a:bodyPr/>
          <a:lstStyle/>
          <a:p>
            <a:r>
              <a:rPr lang="en-US" dirty="0">
                <a:cs typeface="Arial"/>
              </a:rPr>
              <a:t>Recent Observations: Kuwaiti Market </a:t>
            </a:r>
            <a:endParaRPr lang="en-US" dirty="0"/>
          </a:p>
        </p:txBody>
      </p:sp>
      <p:graphicFrame>
        <p:nvGraphicFramePr>
          <p:cNvPr id="6" name="Chart 5">
            <a:extLst>
              <a:ext uri="{FF2B5EF4-FFF2-40B4-BE49-F238E27FC236}">
                <a16:creationId xmlns:a16="http://schemas.microsoft.com/office/drawing/2014/main" id="{93C85666-1FB2-44A8-FD0E-5E891307202C}"/>
              </a:ext>
            </a:extLst>
          </p:cNvPr>
          <p:cNvGraphicFramePr/>
          <p:nvPr>
            <p:extLst>
              <p:ext uri="{D42A27DB-BD31-4B8C-83A1-F6EECF244321}">
                <p14:modId xmlns:p14="http://schemas.microsoft.com/office/powerpoint/2010/main" val="487282082"/>
              </p:ext>
            </p:extLst>
          </p:nvPr>
        </p:nvGraphicFramePr>
        <p:xfrm>
          <a:off x="1651000" y="1227666"/>
          <a:ext cx="6604000" cy="4402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84951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46985-DF6C-E6DD-76FA-3DA42F0E7416}"/>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66C67F49-FD08-CE8D-A2DF-341520218D59}"/>
              </a:ext>
            </a:extLst>
          </p:cNvPr>
          <p:cNvSpPr>
            <a:spLocks noGrp="1"/>
          </p:cNvSpPr>
          <p:nvPr>
            <p:ph type="body" sz="quarter" idx="10"/>
          </p:nvPr>
        </p:nvSpPr>
        <p:spPr/>
        <p:txBody>
          <a:bodyPr vert="horz" lIns="0" tIns="0" rIns="0" bIns="0" rtlCol="0" anchor="t">
            <a:normAutofit/>
          </a:bodyPr>
          <a:lstStyle/>
          <a:p>
            <a:r>
              <a:rPr lang="en-US" sz="4400" dirty="0">
                <a:cs typeface="Arial"/>
              </a:rPr>
              <a:t>Thank You!</a:t>
            </a:r>
          </a:p>
          <a:p>
            <a:endParaRPr lang="en-US" dirty="0">
              <a:cs typeface="Arial"/>
            </a:endParaRPr>
          </a:p>
          <a:p>
            <a:endParaRPr lang="en-US" dirty="0">
              <a:cs typeface="Arial"/>
            </a:endParaRPr>
          </a:p>
          <a:p>
            <a:endParaRPr lang="en-US">
              <a:cs typeface="Arial"/>
            </a:endParaRPr>
          </a:p>
          <a:p>
            <a:pPr algn="ctr"/>
            <a:r>
              <a:rPr lang="en-US" sz="8000" dirty="0">
                <a:solidFill>
                  <a:srgbClr val="B0883C"/>
                </a:solidFill>
                <a:cs typeface="Arial"/>
              </a:rPr>
              <a:t>Q&amp;A (10 minutes)</a:t>
            </a:r>
          </a:p>
        </p:txBody>
      </p:sp>
    </p:spTree>
    <p:extLst>
      <p:ext uri="{BB962C8B-B14F-4D97-AF65-F5344CB8AC3E}">
        <p14:creationId xmlns:p14="http://schemas.microsoft.com/office/powerpoint/2010/main" val="3325583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D96EE26-9D42-FAA0-663F-3E76AED2A3F8}"/>
              </a:ext>
            </a:extLst>
          </p:cNvPr>
          <p:cNvPicPr>
            <a:picLocks noChangeAspect="1"/>
          </p:cNvPicPr>
          <p:nvPr/>
        </p:nvPicPr>
        <p:blipFill>
          <a:blip r:embed="rId2"/>
          <a:stretch>
            <a:fillRect/>
          </a:stretch>
        </p:blipFill>
        <p:spPr>
          <a:xfrm>
            <a:off x="1607560" y="2444147"/>
            <a:ext cx="1611718" cy="2291377"/>
          </a:xfrm>
          <a:prstGeom prst="rect">
            <a:avLst/>
          </a:prstGeom>
          <a:ln w="9525">
            <a:solidFill>
              <a:schemeClr val="tx1"/>
            </a:solidFill>
          </a:ln>
        </p:spPr>
      </p:pic>
      <p:pic>
        <p:nvPicPr>
          <p:cNvPr id="11" name="Picture 10">
            <a:extLst>
              <a:ext uri="{FF2B5EF4-FFF2-40B4-BE49-F238E27FC236}">
                <a16:creationId xmlns:a16="http://schemas.microsoft.com/office/drawing/2014/main" id="{A588038A-2DBC-FC7B-1829-66FF191BD79A}"/>
              </a:ext>
            </a:extLst>
          </p:cNvPr>
          <p:cNvPicPr>
            <a:picLocks noChangeAspect="1"/>
          </p:cNvPicPr>
          <p:nvPr/>
        </p:nvPicPr>
        <p:blipFill>
          <a:blip r:embed="rId3"/>
          <a:stretch>
            <a:fillRect/>
          </a:stretch>
        </p:blipFill>
        <p:spPr>
          <a:xfrm>
            <a:off x="2039512" y="2019682"/>
            <a:ext cx="1605047" cy="2270675"/>
          </a:xfrm>
          <a:prstGeom prst="rect">
            <a:avLst/>
          </a:prstGeom>
          <a:ln w="9525">
            <a:solidFill>
              <a:schemeClr val="tx1"/>
            </a:solidFill>
          </a:ln>
        </p:spPr>
      </p:pic>
      <p:pic>
        <p:nvPicPr>
          <p:cNvPr id="9" name="Picture 8">
            <a:extLst>
              <a:ext uri="{FF2B5EF4-FFF2-40B4-BE49-F238E27FC236}">
                <a16:creationId xmlns:a16="http://schemas.microsoft.com/office/drawing/2014/main" id="{DF2AEE79-682B-01FF-4B3A-33406D5F3C6F}"/>
              </a:ext>
            </a:extLst>
          </p:cNvPr>
          <p:cNvPicPr>
            <a:picLocks noChangeAspect="1"/>
          </p:cNvPicPr>
          <p:nvPr/>
        </p:nvPicPr>
        <p:blipFill>
          <a:blip r:embed="rId4"/>
          <a:stretch>
            <a:fillRect/>
          </a:stretch>
        </p:blipFill>
        <p:spPr>
          <a:xfrm>
            <a:off x="2483621" y="1695941"/>
            <a:ext cx="1592890" cy="2242387"/>
          </a:xfrm>
          <a:prstGeom prst="rect">
            <a:avLst/>
          </a:prstGeom>
          <a:ln w="9525">
            <a:solidFill>
              <a:schemeClr val="tx1"/>
            </a:solidFill>
          </a:ln>
        </p:spPr>
      </p:pic>
      <p:sp>
        <p:nvSpPr>
          <p:cNvPr id="2" name="Title 1">
            <a:extLst>
              <a:ext uri="{FF2B5EF4-FFF2-40B4-BE49-F238E27FC236}">
                <a16:creationId xmlns:a16="http://schemas.microsoft.com/office/drawing/2014/main" id="{70ADFCE4-1F29-8DBB-3C89-4298EC58B8A5}"/>
              </a:ext>
            </a:extLst>
          </p:cNvPr>
          <p:cNvSpPr>
            <a:spLocks noGrp="1"/>
          </p:cNvSpPr>
          <p:nvPr>
            <p:ph type="title"/>
          </p:nvPr>
        </p:nvSpPr>
        <p:spPr/>
        <p:txBody>
          <a:bodyPr/>
          <a:lstStyle/>
          <a:p>
            <a:r>
              <a:rPr lang="en-US" dirty="0"/>
              <a:t>But First: Ethics</a:t>
            </a:r>
          </a:p>
        </p:txBody>
      </p:sp>
      <p:pic>
        <p:nvPicPr>
          <p:cNvPr id="7" name="Picture 6">
            <a:extLst>
              <a:ext uri="{FF2B5EF4-FFF2-40B4-BE49-F238E27FC236}">
                <a16:creationId xmlns:a16="http://schemas.microsoft.com/office/drawing/2014/main" id="{B7ED4923-0A1C-5753-FA76-7FC71D19C11E}"/>
              </a:ext>
            </a:extLst>
          </p:cNvPr>
          <p:cNvPicPr>
            <a:picLocks noChangeAspect="1"/>
          </p:cNvPicPr>
          <p:nvPr/>
        </p:nvPicPr>
        <p:blipFill>
          <a:blip r:embed="rId5"/>
          <a:stretch>
            <a:fillRect/>
          </a:stretch>
        </p:blipFill>
        <p:spPr>
          <a:xfrm>
            <a:off x="3011729" y="1393942"/>
            <a:ext cx="1592891" cy="2266548"/>
          </a:xfrm>
          <a:prstGeom prst="rect">
            <a:avLst/>
          </a:prstGeom>
          <a:ln w="9525">
            <a:solidFill>
              <a:schemeClr val="tx1"/>
            </a:solidFill>
          </a:ln>
        </p:spPr>
      </p:pic>
      <p:pic>
        <p:nvPicPr>
          <p:cNvPr id="17" name="Picture 16">
            <a:extLst>
              <a:ext uri="{FF2B5EF4-FFF2-40B4-BE49-F238E27FC236}">
                <a16:creationId xmlns:a16="http://schemas.microsoft.com/office/drawing/2014/main" id="{CC376823-0882-68A9-EA48-97998A4A1B5E}"/>
              </a:ext>
            </a:extLst>
          </p:cNvPr>
          <p:cNvPicPr>
            <a:picLocks noChangeAspect="1"/>
          </p:cNvPicPr>
          <p:nvPr/>
        </p:nvPicPr>
        <p:blipFill>
          <a:blip r:embed="rId6"/>
          <a:stretch>
            <a:fillRect/>
          </a:stretch>
        </p:blipFill>
        <p:spPr>
          <a:xfrm>
            <a:off x="5609837" y="5117099"/>
            <a:ext cx="689677" cy="670892"/>
          </a:xfrm>
          <a:prstGeom prst="rect">
            <a:avLst/>
          </a:prstGeom>
        </p:spPr>
      </p:pic>
      <p:sp>
        <p:nvSpPr>
          <p:cNvPr id="19" name="TextBox 18">
            <a:extLst>
              <a:ext uri="{FF2B5EF4-FFF2-40B4-BE49-F238E27FC236}">
                <a16:creationId xmlns:a16="http://schemas.microsoft.com/office/drawing/2014/main" id="{63F0E413-E233-B788-4C54-13BD03B0F0A6}"/>
              </a:ext>
            </a:extLst>
          </p:cNvPr>
          <p:cNvSpPr txBox="1"/>
          <p:nvPr/>
        </p:nvSpPr>
        <p:spPr>
          <a:xfrm>
            <a:off x="5465956" y="1591461"/>
            <a:ext cx="3893834" cy="3046988"/>
          </a:xfrm>
          <a:prstGeom prst="rect">
            <a:avLst/>
          </a:prstGeom>
          <a:noFill/>
        </p:spPr>
        <p:txBody>
          <a:bodyPr wrap="square">
            <a:spAutoFit/>
          </a:bodyPr>
          <a:lstStyle/>
          <a:p>
            <a:pPr marL="285750" indent="-285750">
              <a:buFont typeface="Arial" panose="020B0604020202020204" pitchFamily="34" charset="0"/>
              <a:buChar char="•"/>
            </a:pPr>
            <a:r>
              <a:rPr lang="en-US" sz="1600" dirty="0"/>
              <a:t>Integrity and Conflicts of Interest</a:t>
            </a:r>
          </a:p>
          <a:p>
            <a:endParaRPr lang="en-US" sz="1600" dirty="0"/>
          </a:p>
          <a:p>
            <a:pPr marL="285750" indent="-285750">
              <a:buFont typeface="Arial" panose="020B0604020202020204" pitchFamily="34" charset="0"/>
              <a:buChar char="•"/>
            </a:pPr>
            <a:r>
              <a:rPr lang="en-US" sz="1600" dirty="0"/>
              <a:t>Transparency and Professional Confidentiality</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Work Duties and Ethics</a:t>
            </a:r>
          </a:p>
          <a:p>
            <a:endParaRPr lang="en-US" sz="1600" dirty="0"/>
          </a:p>
          <a:p>
            <a:pPr marL="285750" indent="-285750">
              <a:buFont typeface="Arial" panose="020B0604020202020204" pitchFamily="34" charset="0"/>
              <a:buChar char="•"/>
            </a:pPr>
            <a:r>
              <a:rPr lang="en-US" sz="1600" dirty="0"/>
              <a:t>Liability and Accountability</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Effectiveness</a:t>
            </a:r>
          </a:p>
          <a:p>
            <a:endParaRPr lang="en-US" sz="1600" dirty="0"/>
          </a:p>
          <a:p>
            <a:pPr marL="285750" indent="-285750">
              <a:buFont typeface="Arial" panose="020B0604020202020204" pitchFamily="34" charset="0"/>
              <a:buChar char="•"/>
            </a:pPr>
            <a:r>
              <a:rPr lang="en-US" sz="1600" dirty="0"/>
              <a:t>Acknowledgment and Undertaking</a:t>
            </a:r>
          </a:p>
        </p:txBody>
      </p:sp>
      <p:sp>
        <p:nvSpPr>
          <p:cNvPr id="20" name="Right Brace 19">
            <a:extLst>
              <a:ext uri="{FF2B5EF4-FFF2-40B4-BE49-F238E27FC236}">
                <a16:creationId xmlns:a16="http://schemas.microsoft.com/office/drawing/2014/main" id="{97DD5F74-8FA0-AB66-E936-9F305C637D5A}"/>
              </a:ext>
            </a:extLst>
          </p:cNvPr>
          <p:cNvSpPr/>
          <p:nvPr/>
        </p:nvSpPr>
        <p:spPr>
          <a:xfrm>
            <a:off x="4736018" y="1393943"/>
            <a:ext cx="323935" cy="3383080"/>
          </a:xfrm>
          <a:prstGeom prst="rightBrace">
            <a:avLst/>
          </a:prstGeom>
          <a:ln w="19050">
            <a:solidFill>
              <a:schemeClr val="bg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6FB69163-111E-F50B-13AD-7AE23C90E742}"/>
              </a:ext>
            </a:extLst>
          </p:cNvPr>
          <p:cNvCxnSpPr/>
          <p:nvPr/>
        </p:nvCxnSpPr>
        <p:spPr>
          <a:xfrm>
            <a:off x="4338274" y="5445396"/>
            <a:ext cx="1041514" cy="0"/>
          </a:xfrm>
          <a:prstGeom prst="straightConnector1">
            <a:avLst/>
          </a:prstGeom>
          <a:ln>
            <a:solidFill>
              <a:schemeClr val="bg2"/>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DC771AD-4FB5-F39B-EF6B-E54885D46DA6}"/>
              </a:ext>
            </a:extLst>
          </p:cNvPr>
          <p:cNvSpPr txBox="1"/>
          <p:nvPr/>
        </p:nvSpPr>
        <p:spPr>
          <a:xfrm>
            <a:off x="2775263" y="4957680"/>
            <a:ext cx="1563011" cy="1012755"/>
          </a:xfrm>
          <a:prstGeom prst="rect">
            <a:avLst/>
          </a:prstGeom>
          <a:noFill/>
        </p:spPr>
        <p:txBody>
          <a:bodyPr wrap="square" tIns="90000" bIns="90000" rtlCol="0" anchor="t">
            <a:spAutoFit/>
          </a:bodyPr>
          <a:lstStyle/>
          <a:p>
            <a:pPr algn="just"/>
            <a:r>
              <a:rPr lang="en-US" sz="1400" dirty="0">
                <a:solidFill>
                  <a:srgbClr val="B0883C"/>
                </a:solidFill>
                <a:latin typeface="Arial" pitchFamily="34" charset="0"/>
                <a:cs typeface="Arial" pitchFamily="34" charset="0"/>
              </a:rPr>
              <a:t>Scan this!</a:t>
            </a:r>
          </a:p>
          <a:p>
            <a:pPr marL="285750" indent="-285750" algn="just">
              <a:buFont typeface="Arial" panose="020B0604020202020204" pitchFamily="34" charset="0"/>
              <a:buChar char="•"/>
            </a:pPr>
            <a:r>
              <a:rPr lang="en-US" sz="800" dirty="0">
                <a:solidFill>
                  <a:srgbClr val="000000"/>
                </a:solidFill>
                <a:latin typeface="Arial" pitchFamily="34" charset="0"/>
                <a:cs typeface="Arial" pitchFamily="34" charset="0"/>
              </a:rPr>
              <a:t>Code of Ethics for CMA Commissioners. </a:t>
            </a:r>
          </a:p>
          <a:p>
            <a:pPr marL="285750" indent="-285750" algn="just">
              <a:buFont typeface="Arial" panose="020B0604020202020204" pitchFamily="34" charset="0"/>
              <a:buChar char="•"/>
            </a:pPr>
            <a:r>
              <a:rPr lang="en-US" sz="800" dirty="0">
                <a:solidFill>
                  <a:srgbClr val="000000"/>
                </a:solidFill>
                <a:latin typeface="Arial" pitchFamily="34" charset="0"/>
                <a:cs typeface="Arial" pitchFamily="34" charset="0"/>
              </a:rPr>
              <a:t>Charter of Code of Ethics for CMA Employees. </a:t>
            </a:r>
          </a:p>
        </p:txBody>
      </p:sp>
    </p:spTree>
    <p:extLst>
      <p:ext uri="{BB962C8B-B14F-4D97-AF65-F5344CB8AC3E}">
        <p14:creationId xmlns:p14="http://schemas.microsoft.com/office/powerpoint/2010/main" val="1986738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FC38A829-8457-D5BF-6AAC-8A3CCB5F0C0E}"/>
              </a:ext>
            </a:extLst>
          </p:cNvPr>
          <p:cNvSpPr txBox="1"/>
          <p:nvPr/>
        </p:nvSpPr>
        <p:spPr>
          <a:xfrm>
            <a:off x="273113" y="5131232"/>
            <a:ext cx="3068781" cy="612645"/>
          </a:xfrm>
          <a:prstGeom prst="rect">
            <a:avLst/>
          </a:prstGeom>
          <a:solidFill>
            <a:schemeClr val="bg1"/>
          </a:solidFill>
          <a:ln w="19050">
            <a:solidFill>
              <a:schemeClr val="tx1"/>
            </a:solidFill>
            <a:prstDash val="sysDash"/>
          </a:ln>
        </p:spPr>
        <p:txBody>
          <a:bodyPr wrap="square" lIns="91440" tIns="90000" rIns="91440" bIns="90000" rtlCol="0" anchor="t">
            <a:spAutoFit/>
          </a:bodyPr>
          <a:lstStyle/>
          <a:p>
            <a:pPr algn="ctr"/>
            <a:endParaRPr lang="en-US" sz="1400" b="1" dirty="0">
              <a:solidFill>
                <a:srgbClr val="B0883C"/>
              </a:solidFill>
              <a:latin typeface="Arial" pitchFamily="34" charset="0"/>
              <a:cs typeface="Arial" pitchFamily="34" charset="0"/>
            </a:endParaRPr>
          </a:p>
          <a:p>
            <a:pPr algn="ctr"/>
            <a:endParaRPr lang="en-US" sz="1400" b="1" dirty="0">
              <a:solidFill>
                <a:srgbClr val="B0883C"/>
              </a:solidFill>
              <a:latin typeface="Arial" pitchFamily="34" charset="0"/>
              <a:cs typeface="Arial" pitchFamily="34" charset="0"/>
            </a:endParaRPr>
          </a:p>
        </p:txBody>
      </p:sp>
      <p:sp>
        <p:nvSpPr>
          <p:cNvPr id="23" name="Callout: Line with Accent Bar 22">
            <a:extLst>
              <a:ext uri="{FF2B5EF4-FFF2-40B4-BE49-F238E27FC236}">
                <a16:creationId xmlns:a16="http://schemas.microsoft.com/office/drawing/2014/main" id="{D96C4B7D-23C0-EC9A-4540-5394BE2A7C15}"/>
              </a:ext>
            </a:extLst>
          </p:cNvPr>
          <p:cNvSpPr/>
          <p:nvPr/>
        </p:nvSpPr>
        <p:spPr>
          <a:xfrm rot="10800000">
            <a:off x="617835" y="5137748"/>
            <a:ext cx="2595243" cy="612645"/>
          </a:xfrm>
          <a:prstGeom prst="accentCallout1">
            <a:avLst/>
          </a:prstGeom>
          <a:noFill/>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22" name="Callout: Line with Accent Bar 21">
            <a:extLst>
              <a:ext uri="{FF2B5EF4-FFF2-40B4-BE49-F238E27FC236}">
                <a16:creationId xmlns:a16="http://schemas.microsoft.com/office/drawing/2014/main" id="{C8D0BB8A-FB99-BB6C-CDC9-835003DBBDD5}"/>
              </a:ext>
            </a:extLst>
          </p:cNvPr>
          <p:cNvSpPr/>
          <p:nvPr/>
        </p:nvSpPr>
        <p:spPr>
          <a:xfrm>
            <a:off x="6854757" y="1785544"/>
            <a:ext cx="2595243" cy="612645"/>
          </a:xfrm>
          <a:prstGeom prst="accentCallout1">
            <a:avLst/>
          </a:prstGeom>
          <a:ln w="9525">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2" name="Title 1">
            <a:extLst>
              <a:ext uri="{FF2B5EF4-FFF2-40B4-BE49-F238E27FC236}">
                <a16:creationId xmlns:a16="http://schemas.microsoft.com/office/drawing/2014/main" id="{C501EF4A-4538-38B4-E44E-1224D48E37C9}"/>
              </a:ext>
            </a:extLst>
          </p:cNvPr>
          <p:cNvSpPr>
            <a:spLocks noGrp="1"/>
          </p:cNvSpPr>
          <p:nvPr>
            <p:ph type="title"/>
          </p:nvPr>
        </p:nvSpPr>
        <p:spPr/>
        <p:txBody>
          <a:bodyPr/>
          <a:lstStyle/>
          <a:p>
            <a:r>
              <a:rPr lang="en-US" dirty="0"/>
              <a:t>It all Starts with Investors </a:t>
            </a:r>
          </a:p>
        </p:txBody>
      </p:sp>
      <p:pic>
        <p:nvPicPr>
          <p:cNvPr id="8" name="Graphic 7" descr="City with solid fill">
            <a:extLst>
              <a:ext uri="{FF2B5EF4-FFF2-40B4-BE49-F238E27FC236}">
                <a16:creationId xmlns:a16="http://schemas.microsoft.com/office/drawing/2014/main" id="{B51DF3B0-EA20-A003-D25E-4DB2778D15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18869" y="4588487"/>
            <a:ext cx="1070355" cy="1098522"/>
          </a:xfrm>
          <a:prstGeom prst="rect">
            <a:avLst/>
          </a:prstGeom>
        </p:spPr>
      </p:pic>
      <p:sp>
        <p:nvSpPr>
          <p:cNvPr id="27" name="TextBox 26">
            <a:extLst>
              <a:ext uri="{FF2B5EF4-FFF2-40B4-BE49-F238E27FC236}">
                <a16:creationId xmlns:a16="http://schemas.microsoft.com/office/drawing/2014/main" id="{8D5302FD-4DD6-236D-B75B-085816181251}"/>
              </a:ext>
            </a:extLst>
          </p:cNvPr>
          <p:cNvSpPr txBox="1"/>
          <p:nvPr/>
        </p:nvSpPr>
        <p:spPr>
          <a:xfrm>
            <a:off x="2671960" y="1170207"/>
            <a:ext cx="4534171"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Corporations are disciplined by their investors</a:t>
            </a:r>
          </a:p>
        </p:txBody>
      </p:sp>
      <p:pic>
        <p:nvPicPr>
          <p:cNvPr id="31" name="Picture 30">
            <a:extLst>
              <a:ext uri="{FF2B5EF4-FFF2-40B4-BE49-F238E27FC236}">
                <a16:creationId xmlns:a16="http://schemas.microsoft.com/office/drawing/2014/main" id="{10131CCE-6053-6409-7D6E-579CF2408241}"/>
              </a:ext>
            </a:extLst>
          </p:cNvPr>
          <p:cNvPicPr>
            <a:picLocks noChangeAspect="1"/>
          </p:cNvPicPr>
          <p:nvPr/>
        </p:nvPicPr>
        <p:blipFill>
          <a:blip r:embed="rId4">
            <a:duotone>
              <a:schemeClr val="accent4">
                <a:shade val="45000"/>
                <a:satMod val="135000"/>
              </a:schemeClr>
              <a:prstClr val="white"/>
            </a:duotone>
          </a:blip>
          <a:stretch>
            <a:fillRect/>
          </a:stretch>
        </p:blipFill>
        <p:spPr>
          <a:xfrm>
            <a:off x="4488610" y="2015249"/>
            <a:ext cx="1057575" cy="797295"/>
          </a:xfrm>
          <a:prstGeom prst="rect">
            <a:avLst/>
          </a:prstGeom>
        </p:spPr>
      </p:pic>
      <p:sp>
        <p:nvSpPr>
          <p:cNvPr id="32" name="TextBox 31">
            <a:extLst>
              <a:ext uri="{FF2B5EF4-FFF2-40B4-BE49-F238E27FC236}">
                <a16:creationId xmlns:a16="http://schemas.microsoft.com/office/drawing/2014/main" id="{45CDE95F-F1CC-48C3-DB03-9D7085142C43}"/>
              </a:ext>
            </a:extLst>
          </p:cNvPr>
          <p:cNvSpPr txBox="1"/>
          <p:nvPr/>
        </p:nvSpPr>
        <p:spPr>
          <a:xfrm>
            <a:off x="4344855" y="2718189"/>
            <a:ext cx="1340078"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Investors </a:t>
            </a:r>
          </a:p>
        </p:txBody>
      </p:sp>
      <p:sp>
        <p:nvSpPr>
          <p:cNvPr id="33" name="TextBox 32">
            <a:extLst>
              <a:ext uri="{FF2B5EF4-FFF2-40B4-BE49-F238E27FC236}">
                <a16:creationId xmlns:a16="http://schemas.microsoft.com/office/drawing/2014/main" id="{3D720AFC-ED4D-6D74-9F6F-9D641E3F2B21}"/>
              </a:ext>
            </a:extLst>
          </p:cNvPr>
          <p:cNvSpPr txBox="1"/>
          <p:nvPr/>
        </p:nvSpPr>
        <p:spPr>
          <a:xfrm>
            <a:off x="4342692" y="5419448"/>
            <a:ext cx="1340078"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Corporations </a:t>
            </a:r>
          </a:p>
        </p:txBody>
      </p:sp>
      <p:sp>
        <p:nvSpPr>
          <p:cNvPr id="34" name="TextBox 33">
            <a:extLst>
              <a:ext uri="{FF2B5EF4-FFF2-40B4-BE49-F238E27FC236}">
                <a16:creationId xmlns:a16="http://schemas.microsoft.com/office/drawing/2014/main" id="{A8367D53-C4DB-64D2-76F4-36D8B216A81E}"/>
              </a:ext>
            </a:extLst>
          </p:cNvPr>
          <p:cNvSpPr txBox="1"/>
          <p:nvPr/>
        </p:nvSpPr>
        <p:spPr>
          <a:xfrm>
            <a:off x="1470936" y="1921116"/>
            <a:ext cx="2415970" cy="766533"/>
          </a:xfrm>
          <a:prstGeom prst="rect">
            <a:avLst/>
          </a:prstGeom>
          <a:noFill/>
        </p:spPr>
        <p:txBody>
          <a:bodyPr wrap="square" lIns="91440" tIns="90000" rIns="91440" bIns="90000" rtlCol="0" anchor="t">
            <a:spAutoFit/>
          </a:bodyPr>
          <a:lstStyle/>
          <a:p>
            <a:r>
              <a:rPr lang="en-US" sz="1400" dirty="0">
                <a:solidFill>
                  <a:srgbClr val="000000"/>
                </a:solidFill>
                <a:latin typeface="Arial" pitchFamily="34" charset="0"/>
                <a:cs typeface="Arial" pitchFamily="34" charset="0"/>
              </a:rPr>
              <a:t> </a:t>
            </a:r>
          </a:p>
          <a:p>
            <a:r>
              <a:rPr lang="en-US" sz="1200" dirty="0">
                <a:solidFill>
                  <a:srgbClr val="000000"/>
                </a:solidFill>
                <a:latin typeface="Arial" pitchFamily="34" charset="0"/>
                <a:cs typeface="Arial" pitchFamily="34" charset="0"/>
              </a:rPr>
              <a:t>Financial goals (return)</a:t>
            </a:r>
          </a:p>
          <a:p>
            <a:r>
              <a:rPr lang="en-US" sz="1200" dirty="0">
                <a:solidFill>
                  <a:srgbClr val="000000"/>
                </a:solidFill>
                <a:latin typeface="Arial"/>
                <a:cs typeface="Arial"/>
              </a:rPr>
              <a:t>Non-financial goals</a:t>
            </a:r>
          </a:p>
        </p:txBody>
      </p:sp>
      <p:sp>
        <p:nvSpPr>
          <p:cNvPr id="35" name="TextBox 34">
            <a:extLst>
              <a:ext uri="{FF2B5EF4-FFF2-40B4-BE49-F238E27FC236}">
                <a16:creationId xmlns:a16="http://schemas.microsoft.com/office/drawing/2014/main" id="{964A794A-FC1F-CD0E-C30B-AF927CC5456A}"/>
              </a:ext>
            </a:extLst>
          </p:cNvPr>
          <p:cNvSpPr txBox="1"/>
          <p:nvPr/>
        </p:nvSpPr>
        <p:spPr>
          <a:xfrm>
            <a:off x="7112095" y="4817653"/>
            <a:ext cx="2415970" cy="951199"/>
          </a:xfrm>
          <a:prstGeom prst="rect">
            <a:avLst/>
          </a:prstGeom>
          <a:noFill/>
        </p:spPr>
        <p:txBody>
          <a:bodyPr wrap="square" lIns="91440" tIns="90000" rIns="91440" bIns="90000" rtlCol="0" anchor="t">
            <a:spAutoFit/>
          </a:bodyPr>
          <a:lstStyle/>
          <a:p>
            <a:r>
              <a:rPr lang="en-US" sz="1400" dirty="0">
                <a:solidFill>
                  <a:srgbClr val="000000"/>
                </a:solidFill>
                <a:latin typeface="Arial" pitchFamily="34" charset="0"/>
                <a:cs typeface="Arial" pitchFamily="34" charset="0"/>
              </a:rPr>
              <a:t> </a:t>
            </a:r>
          </a:p>
          <a:p>
            <a:r>
              <a:rPr lang="en-US" sz="1200" dirty="0">
                <a:solidFill>
                  <a:srgbClr val="000000"/>
                </a:solidFill>
                <a:latin typeface="Arial"/>
                <a:cs typeface="Arial"/>
              </a:rPr>
              <a:t>Profits / Shareholders </a:t>
            </a:r>
            <a:endParaRPr lang="en-US" sz="1200" dirty="0">
              <a:solidFill>
                <a:srgbClr val="000000"/>
              </a:solidFill>
              <a:latin typeface="Arial" pitchFamily="34" charset="0"/>
              <a:cs typeface="Arial" pitchFamily="34" charset="0"/>
            </a:endParaRPr>
          </a:p>
          <a:p>
            <a:r>
              <a:rPr lang="en-US" sz="1200" dirty="0">
                <a:solidFill>
                  <a:srgbClr val="000000"/>
                </a:solidFill>
                <a:latin typeface="Arial"/>
                <a:cs typeface="Arial"/>
              </a:rPr>
              <a:t>Stakeholders </a:t>
            </a:r>
          </a:p>
          <a:p>
            <a:r>
              <a:rPr lang="en-US" sz="1200" dirty="0">
                <a:solidFill>
                  <a:srgbClr val="000000"/>
                </a:solidFill>
                <a:latin typeface="Arial"/>
                <a:cs typeface="Arial"/>
              </a:rPr>
              <a:t>Be ethical</a:t>
            </a:r>
          </a:p>
        </p:txBody>
      </p:sp>
      <p:sp>
        <p:nvSpPr>
          <p:cNvPr id="40" name="TextBox 39">
            <a:extLst>
              <a:ext uri="{FF2B5EF4-FFF2-40B4-BE49-F238E27FC236}">
                <a16:creationId xmlns:a16="http://schemas.microsoft.com/office/drawing/2014/main" id="{BD4592D8-41D4-3BD9-3EA6-FFE0EC5C7266}"/>
              </a:ext>
            </a:extLst>
          </p:cNvPr>
          <p:cNvSpPr txBox="1"/>
          <p:nvPr/>
        </p:nvSpPr>
        <p:spPr>
          <a:xfrm>
            <a:off x="355132" y="5110876"/>
            <a:ext cx="2904741" cy="612645"/>
          </a:xfrm>
          <a:prstGeom prst="rect">
            <a:avLst/>
          </a:prstGeom>
          <a:noFill/>
        </p:spPr>
        <p:txBody>
          <a:bodyPr wrap="square" lIns="91440" tIns="90000" rIns="91440" bIns="90000" rtlCol="0" anchor="t">
            <a:spAutoFit/>
          </a:bodyPr>
          <a:lstStyle/>
          <a:p>
            <a:pPr algn="ctr"/>
            <a:r>
              <a:rPr lang="en-US" sz="1400" b="1" dirty="0">
                <a:solidFill>
                  <a:srgbClr val="B0883C"/>
                </a:solidFill>
                <a:latin typeface="Arial"/>
                <a:cs typeface="Arial"/>
              </a:rPr>
              <a:t>CSR</a:t>
            </a:r>
          </a:p>
          <a:p>
            <a:pPr algn="ctr"/>
            <a:r>
              <a:rPr lang="en-US" sz="1400" dirty="0">
                <a:solidFill>
                  <a:srgbClr val="B0883C"/>
                </a:solidFill>
                <a:latin typeface="Arial" pitchFamily="34" charset="0"/>
                <a:cs typeface="Arial" pitchFamily="34" charset="0"/>
              </a:rPr>
              <a:t>C</a:t>
            </a:r>
            <a:r>
              <a:rPr lang="en-US" sz="1400" dirty="0">
                <a:latin typeface="Arial" pitchFamily="34" charset="0"/>
                <a:cs typeface="Arial" pitchFamily="34" charset="0"/>
              </a:rPr>
              <a:t>orporate</a:t>
            </a:r>
            <a:r>
              <a:rPr lang="en-US" sz="1400" dirty="0">
                <a:solidFill>
                  <a:srgbClr val="B0883C"/>
                </a:solidFill>
                <a:latin typeface="Arial" pitchFamily="34" charset="0"/>
                <a:cs typeface="Arial" pitchFamily="34" charset="0"/>
              </a:rPr>
              <a:t> S</a:t>
            </a:r>
            <a:r>
              <a:rPr lang="en-US" sz="1400" dirty="0">
                <a:latin typeface="Arial" pitchFamily="34" charset="0"/>
                <a:cs typeface="Arial" pitchFamily="34" charset="0"/>
              </a:rPr>
              <a:t>ocial</a:t>
            </a:r>
            <a:r>
              <a:rPr lang="en-US" sz="1400" dirty="0">
                <a:solidFill>
                  <a:srgbClr val="B0883C"/>
                </a:solidFill>
                <a:latin typeface="Arial" pitchFamily="34" charset="0"/>
                <a:cs typeface="Arial" pitchFamily="34" charset="0"/>
              </a:rPr>
              <a:t> R</a:t>
            </a:r>
            <a:r>
              <a:rPr lang="en-US" sz="1400" dirty="0">
                <a:latin typeface="Arial" pitchFamily="34" charset="0"/>
                <a:cs typeface="Arial" pitchFamily="34" charset="0"/>
              </a:rPr>
              <a:t>esponsibility</a:t>
            </a:r>
            <a:r>
              <a:rPr lang="en-US" sz="1400" dirty="0">
                <a:solidFill>
                  <a:srgbClr val="B0883C"/>
                </a:solidFill>
                <a:latin typeface="Arial" pitchFamily="34" charset="0"/>
                <a:cs typeface="Arial" pitchFamily="34" charset="0"/>
              </a:rPr>
              <a:t> </a:t>
            </a:r>
          </a:p>
        </p:txBody>
      </p:sp>
      <p:sp>
        <p:nvSpPr>
          <p:cNvPr id="3" name="Arrow: Curved Left 2">
            <a:extLst>
              <a:ext uri="{FF2B5EF4-FFF2-40B4-BE49-F238E27FC236}">
                <a16:creationId xmlns:a16="http://schemas.microsoft.com/office/drawing/2014/main" id="{DFB8ED1F-A8F8-E129-46E4-57F218350637}"/>
              </a:ext>
            </a:extLst>
          </p:cNvPr>
          <p:cNvSpPr/>
          <p:nvPr/>
        </p:nvSpPr>
        <p:spPr>
          <a:xfrm>
            <a:off x="5732768" y="2712963"/>
            <a:ext cx="726826" cy="2201900"/>
          </a:xfrm>
          <a:prstGeom prst="curvedLeftArrow">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6" name="Arrow: Curved Left 5">
            <a:extLst>
              <a:ext uri="{FF2B5EF4-FFF2-40B4-BE49-F238E27FC236}">
                <a16:creationId xmlns:a16="http://schemas.microsoft.com/office/drawing/2014/main" id="{81CD8387-FB26-E21D-5683-FDD7ABECD6A6}"/>
              </a:ext>
            </a:extLst>
          </p:cNvPr>
          <p:cNvSpPr/>
          <p:nvPr/>
        </p:nvSpPr>
        <p:spPr>
          <a:xfrm rot="10800000">
            <a:off x="3595689" y="2680104"/>
            <a:ext cx="726826" cy="2201900"/>
          </a:xfrm>
          <a:prstGeom prst="curvedLeftArrow">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pic>
        <p:nvPicPr>
          <p:cNvPr id="7" name="Graphic 6" descr="Money outline">
            <a:extLst>
              <a:ext uri="{FF2B5EF4-FFF2-40B4-BE49-F238E27FC236}">
                <a16:creationId xmlns:a16="http://schemas.microsoft.com/office/drawing/2014/main" id="{F8169B81-27EC-113C-1D3B-5181AEA945F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49074" y="3361406"/>
            <a:ext cx="618773" cy="618676"/>
          </a:xfrm>
          <a:prstGeom prst="rect">
            <a:avLst/>
          </a:prstGeom>
        </p:spPr>
      </p:pic>
      <p:pic>
        <p:nvPicPr>
          <p:cNvPr id="10" name="Graphic 9" descr="Diploma outline">
            <a:extLst>
              <a:ext uri="{FF2B5EF4-FFF2-40B4-BE49-F238E27FC236}">
                <a16:creationId xmlns:a16="http://schemas.microsoft.com/office/drawing/2014/main" id="{B6BAF629-BA8A-AB8A-5758-D398CB3061E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59873" y="3410143"/>
            <a:ext cx="690384" cy="556368"/>
          </a:xfrm>
          <a:prstGeom prst="rect">
            <a:avLst/>
          </a:prstGeom>
        </p:spPr>
      </p:pic>
      <p:pic>
        <p:nvPicPr>
          <p:cNvPr id="11" name="Graphic 10" descr="Board Of Directors outline">
            <a:extLst>
              <a:ext uri="{FF2B5EF4-FFF2-40B4-BE49-F238E27FC236}">
                <a16:creationId xmlns:a16="http://schemas.microsoft.com/office/drawing/2014/main" id="{E8D5B3BB-B9C3-C761-3117-3DA9C364573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496510" y="3323853"/>
            <a:ext cx="914544" cy="914400"/>
          </a:xfrm>
          <a:prstGeom prst="rect">
            <a:avLst/>
          </a:prstGeom>
        </p:spPr>
      </p:pic>
      <p:pic>
        <p:nvPicPr>
          <p:cNvPr id="13" name="Graphic 12" descr="Badge Tick1 with solid fill">
            <a:extLst>
              <a:ext uri="{FF2B5EF4-FFF2-40B4-BE49-F238E27FC236}">
                <a16:creationId xmlns:a16="http://schemas.microsoft.com/office/drawing/2014/main" id="{E2E699DB-6945-4E7A-BAFE-35D614BF55B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360464" y="2220121"/>
            <a:ext cx="186853" cy="186824"/>
          </a:xfrm>
          <a:prstGeom prst="rect">
            <a:avLst/>
          </a:prstGeom>
        </p:spPr>
      </p:pic>
      <p:pic>
        <p:nvPicPr>
          <p:cNvPr id="4" name="Graphic 3" descr="Badge Tick1 with solid fill">
            <a:extLst>
              <a:ext uri="{FF2B5EF4-FFF2-40B4-BE49-F238E27FC236}">
                <a16:creationId xmlns:a16="http://schemas.microsoft.com/office/drawing/2014/main" id="{40C6228D-26ED-14B9-D71C-59B04CDF58A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013943" y="5097041"/>
            <a:ext cx="191547" cy="196212"/>
          </a:xfrm>
          <a:prstGeom prst="rect">
            <a:avLst/>
          </a:prstGeom>
        </p:spPr>
      </p:pic>
      <p:pic>
        <p:nvPicPr>
          <p:cNvPr id="5" name="Graphic 4" descr="Badge Question Mark with solid fill">
            <a:extLst>
              <a:ext uri="{FF2B5EF4-FFF2-40B4-BE49-F238E27FC236}">
                <a16:creationId xmlns:a16="http://schemas.microsoft.com/office/drawing/2014/main" id="{C6CC579C-7BDF-9178-D489-97D0ED93271C}"/>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014135" y="5294192"/>
            <a:ext cx="191547" cy="186824"/>
          </a:xfrm>
          <a:prstGeom prst="rect">
            <a:avLst/>
          </a:prstGeom>
        </p:spPr>
      </p:pic>
      <p:pic>
        <p:nvPicPr>
          <p:cNvPr id="9" name="Graphic 8" descr="Badge Question Mark with solid fill">
            <a:extLst>
              <a:ext uri="{FF2B5EF4-FFF2-40B4-BE49-F238E27FC236}">
                <a16:creationId xmlns:a16="http://schemas.microsoft.com/office/drawing/2014/main" id="{0C7E551C-4058-FD95-AAE8-257BB3DF7C83}"/>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012988" y="5481953"/>
            <a:ext cx="191547" cy="186824"/>
          </a:xfrm>
          <a:prstGeom prst="rect">
            <a:avLst/>
          </a:prstGeom>
        </p:spPr>
      </p:pic>
      <p:pic>
        <p:nvPicPr>
          <p:cNvPr id="12" name="Graphic 11" descr="Badge Question Mark with solid fill">
            <a:extLst>
              <a:ext uri="{FF2B5EF4-FFF2-40B4-BE49-F238E27FC236}">
                <a16:creationId xmlns:a16="http://schemas.microsoft.com/office/drawing/2014/main" id="{E38C19F1-EC71-ED9D-B7D8-F4E70F5C429D}"/>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353477" y="2407881"/>
            <a:ext cx="191547" cy="186824"/>
          </a:xfrm>
          <a:prstGeom prst="rect">
            <a:avLst/>
          </a:prstGeom>
        </p:spPr>
      </p:pic>
      <p:sp>
        <p:nvSpPr>
          <p:cNvPr id="14" name="TextBox 13">
            <a:extLst>
              <a:ext uri="{FF2B5EF4-FFF2-40B4-BE49-F238E27FC236}">
                <a16:creationId xmlns:a16="http://schemas.microsoft.com/office/drawing/2014/main" id="{009D2C99-096B-7F38-5CEF-174D3A441061}"/>
              </a:ext>
            </a:extLst>
          </p:cNvPr>
          <p:cNvSpPr txBox="1"/>
          <p:nvPr/>
        </p:nvSpPr>
        <p:spPr>
          <a:xfrm>
            <a:off x="6738080" y="1813980"/>
            <a:ext cx="2964909" cy="612645"/>
          </a:xfrm>
          <a:prstGeom prst="rect">
            <a:avLst/>
          </a:prstGeom>
          <a:solidFill>
            <a:schemeClr val="bg1"/>
          </a:solidFill>
          <a:ln w="19050">
            <a:solidFill>
              <a:schemeClr val="tx1"/>
            </a:solidFill>
            <a:prstDash val="sysDash"/>
          </a:ln>
        </p:spPr>
        <p:txBody>
          <a:bodyPr wrap="square" lIns="91440" tIns="90000" rIns="91440" bIns="90000" rtlCol="0" anchor="t">
            <a:spAutoFit/>
          </a:bodyPr>
          <a:lstStyle/>
          <a:p>
            <a:pPr algn="ctr"/>
            <a:r>
              <a:rPr lang="en-US" sz="1400" b="1" dirty="0">
                <a:solidFill>
                  <a:srgbClr val="B0883C"/>
                </a:solidFill>
                <a:latin typeface="Arial"/>
                <a:cs typeface="Arial"/>
              </a:rPr>
              <a:t>SRI</a:t>
            </a:r>
            <a:endParaRPr lang="en-US" sz="1400" b="1" dirty="0">
              <a:solidFill>
                <a:srgbClr val="B0883C"/>
              </a:solidFill>
              <a:latin typeface="Arial" pitchFamily="34" charset="0"/>
              <a:cs typeface="Arial" pitchFamily="34" charset="0"/>
            </a:endParaRPr>
          </a:p>
          <a:p>
            <a:pPr algn="ctr"/>
            <a:r>
              <a:rPr lang="en-US" sz="1400" dirty="0">
                <a:solidFill>
                  <a:srgbClr val="B0883C"/>
                </a:solidFill>
                <a:latin typeface="Arial"/>
                <a:cs typeface="Arial"/>
              </a:rPr>
              <a:t>S</a:t>
            </a:r>
            <a:r>
              <a:rPr lang="en-US" sz="1400" dirty="0">
                <a:solidFill>
                  <a:srgbClr val="000000"/>
                </a:solidFill>
                <a:latin typeface="Arial"/>
                <a:cs typeface="Arial"/>
              </a:rPr>
              <a:t>ocially</a:t>
            </a:r>
            <a:r>
              <a:rPr lang="en-US" sz="1400" dirty="0">
                <a:solidFill>
                  <a:srgbClr val="B0883C"/>
                </a:solidFill>
                <a:latin typeface="Arial"/>
                <a:cs typeface="Arial"/>
              </a:rPr>
              <a:t> R</a:t>
            </a:r>
            <a:r>
              <a:rPr lang="en-US" sz="1400" dirty="0">
                <a:latin typeface="Arial"/>
                <a:cs typeface="Arial"/>
              </a:rPr>
              <a:t>esponsible </a:t>
            </a:r>
            <a:r>
              <a:rPr lang="en-US" sz="1400" dirty="0">
                <a:solidFill>
                  <a:srgbClr val="B0883C"/>
                </a:solidFill>
                <a:latin typeface="Arial"/>
                <a:cs typeface="Arial"/>
              </a:rPr>
              <a:t>I</a:t>
            </a:r>
            <a:r>
              <a:rPr lang="en-US" sz="1400" dirty="0">
                <a:solidFill>
                  <a:srgbClr val="000000"/>
                </a:solidFill>
                <a:latin typeface="Arial"/>
                <a:cs typeface="Arial"/>
              </a:rPr>
              <a:t>nvesting</a:t>
            </a:r>
            <a:r>
              <a:rPr lang="en-US" sz="1400" dirty="0">
                <a:solidFill>
                  <a:srgbClr val="B0883C"/>
                </a:solidFill>
                <a:latin typeface="Arial"/>
                <a:cs typeface="Arial"/>
              </a:rPr>
              <a:t> </a:t>
            </a:r>
            <a:endParaRPr lang="en-US" sz="1400" dirty="0">
              <a:solidFill>
                <a:srgbClr val="B0883C"/>
              </a:solidFill>
              <a:latin typeface="Arial" pitchFamily="34" charset="0"/>
              <a:cs typeface="Arial" pitchFamily="34" charset="0"/>
            </a:endParaRPr>
          </a:p>
        </p:txBody>
      </p:sp>
      <p:sp>
        <p:nvSpPr>
          <p:cNvPr id="20" name="Arrow: Left-Right 19">
            <a:extLst>
              <a:ext uri="{FF2B5EF4-FFF2-40B4-BE49-F238E27FC236}">
                <a16:creationId xmlns:a16="http://schemas.microsoft.com/office/drawing/2014/main" id="{970542D3-3124-668D-EAF0-818E9478E168}"/>
              </a:ext>
            </a:extLst>
          </p:cNvPr>
          <p:cNvSpPr/>
          <p:nvPr/>
        </p:nvSpPr>
        <p:spPr>
          <a:xfrm>
            <a:off x="3214831" y="2234744"/>
            <a:ext cx="1181363" cy="339605"/>
          </a:xfrm>
          <a:prstGeom prst="leftRightArrow">
            <a:avLst/>
          </a:prstGeom>
          <a:solidFill>
            <a:srgbClr val="003B5A"/>
          </a:solidFill>
          <a:ln w="9525">
            <a:solidFill>
              <a:srgbClr val="023757"/>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chemeClr val="bg1"/>
                </a:solidFill>
                <a:latin typeface="Arial" pitchFamily="34" charset="0"/>
                <a:cs typeface="Arial" pitchFamily="34" charset="0"/>
              </a:rPr>
              <a:t>GOALS</a:t>
            </a:r>
          </a:p>
        </p:txBody>
      </p:sp>
      <p:sp>
        <p:nvSpPr>
          <p:cNvPr id="21" name="Arrow: Left-Right 20">
            <a:extLst>
              <a:ext uri="{FF2B5EF4-FFF2-40B4-BE49-F238E27FC236}">
                <a16:creationId xmlns:a16="http://schemas.microsoft.com/office/drawing/2014/main" id="{4880F6F7-A852-DDA7-752B-6DD7478D38B3}"/>
              </a:ext>
            </a:extLst>
          </p:cNvPr>
          <p:cNvSpPr/>
          <p:nvPr/>
        </p:nvSpPr>
        <p:spPr>
          <a:xfrm>
            <a:off x="5756624" y="5191586"/>
            <a:ext cx="1181363" cy="339605"/>
          </a:xfrm>
          <a:prstGeom prst="leftRightArrow">
            <a:avLst/>
          </a:prstGeom>
          <a:solidFill>
            <a:srgbClr val="003B5A"/>
          </a:solid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US" sz="1400" dirty="0">
                <a:solidFill>
                  <a:schemeClr val="bg1"/>
                </a:solidFill>
                <a:latin typeface="Arial" pitchFamily="34" charset="0"/>
                <a:cs typeface="Arial" pitchFamily="34" charset="0"/>
              </a:rPr>
              <a:t>GOALS</a:t>
            </a:r>
          </a:p>
        </p:txBody>
      </p:sp>
      <p:sp>
        <p:nvSpPr>
          <p:cNvPr id="26" name="TextBox 25">
            <a:extLst>
              <a:ext uri="{FF2B5EF4-FFF2-40B4-BE49-F238E27FC236}">
                <a16:creationId xmlns:a16="http://schemas.microsoft.com/office/drawing/2014/main" id="{9F466066-2728-F8D9-0F75-6960A073DB27}"/>
              </a:ext>
            </a:extLst>
          </p:cNvPr>
          <p:cNvSpPr txBox="1"/>
          <p:nvPr/>
        </p:nvSpPr>
        <p:spPr>
          <a:xfrm>
            <a:off x="5806797" y="3781886"/>
            <a:ext cx="1280939" cy="351035"/>
          </a:xfrm>
          <a:prstGeom prst="rect">
            <a:avLst/>
          </a:prstGeom>
          <a:noFill/>
        </p:spPr>
        <p:txBody>
          <a:bodyPr wrap="square" tIns="90000" bIns="90000" rtlCol="0" anchor="t">
            <a:spAutoFit/>
          </a:bodyPr>
          <a:lstStyle/>
          <a:p>
            <a:pPr algn="ctr"/>
            <a:r>
              <a:rPr lang="en-US" sz="1050" dirty="0">
                <a:solidFill>
                  <a:srgbClr val="000000"/>
                </a:solidFill>
                <a:latin typeface="Arial" pitchFamily="34" charset="0"/>
                <a:cs typeface="Arial" pitchFamily="34" charset="0"/>
              </a:rPr>
              <a:t>Capital</a:t>
            </a:r>
          </a:p>
        </p:txBody>
      </p:sp>
      <p:sp>
        <p:nvSpPr>
          <p:cNvPr id="28" name="TextBox 27">
            <a:extLst>
              <a:ext uri="{FF2B5EF4-FFF2-40B4-BE49-F238E27FC236}">
                <a16:creationId xmlns:a16="http://schemas.microsoft.com/office/drawing/2014/main" id="{DF4FC8C4-82AF-2168-B2AD-25391FD963D6}"/>
              </a:ext>
            </a:extLst>
          </p:cNvPr>
          <p:cNvSpPr txBox="1"/>
          <p:nvPr/>
        </p:nvSpPr>
        <p:spPr>
          <a:xfrm>
            <a:off x="2943187" y="3739070"/>
            <a:ext cx="1280939" cy="351035"/>
          </a:xfrm>
          <a:prstGeom prst="rect">
            <a:avLst/>
          </a:prstGeom>
          <a:noFill/>
        </p:spPr>
        <p:txBody>
          <a:bodyPr wrap="square" tIns="90000" bIns="90000" rtlCol="0" anchor="t">
            <a:spAutoFit/>
          </a:bodyPr>
          <a:lstStyle/>
          <a:p>
            <a:pPr algn="ctr"/>
            <a:r>
              <a:rPr lang="en-US" sz="1050" dirty="0">
                <a:solidFill>
                  <a:srgbClr val="000000"/>
                </a:solidFill>
                <a:latin typeface="Arial" pitchFamily="34" charset="0"/>
                <a:cs typeface="Arial" pitchFamily="34" charset="0"/>
              </a:rPr>
              <a:t>Shares</a:t>
            </a:r>
          </a:p>
        </p:txBody>
      </p:sp>
    </p:spTree>
    <p:extLst>
      <p:ext uri="{BB962C8B-B14F-4D97-AF65-F5344CB8AC3E}">
        <p14:creationId xmlns:p14="http://schemas.microsoft.com/office/powerpoint/2010/main" val="326704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3" grpId="0" animBg="1"/>
      <p:bldP spid="22" grpId="0" animBg="1"/>
      <p:bldP spid="40"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12B9AB-9D1C-AC4A-9F65-151C56E1D965}"/>
              </a:ext>
            </a:extLst>
          </p:cNvPr>
          <p:cNvSpPr/>
          <p:nvPr/>
        </p:nvSpPr>
        <p:spPr>
          <a:xfrm>
            <a:off x="815648" y="1447253"/>
            <a:ext cx="8274704" cy="381547"/>
          </a:xfrm>
          <a:prstGeom prst="rect">
            <a:avLst/>
          </a:prstGeom>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
        <p:nvSpPr>
          <p:cNvPr id="2" name="Title 1">
            <a:extLst>
              <a:ext uri="{FF2B5EF4-FFF2-40B4-BE49-F238E27FC236}">
                <a16:creationId xmlns:a16="http://schemas.microsoft.com/office/drawing/2014/main" id="{D4BEA786-25F9-C9CE-7945-5B12673DC91B}"/>
              </a:ext>
            </a:extLst>
          </p:cNvPr>
          <p:cNvSpPr>
            <a:spLocks noGrp="1"/>
          </p:cNvSpPr>
          <p:nvPr>
            <p:ph type="title"/>
          </p:nvPr>
        </p:nvSpPr>
        <p:spPr/>
        <p:txBody>
          <a:bodyPr/>
          <a:lstStyle/>
          <a:p>
            <a:r>
              <a:rPr lang="en-US" dirty="0"/>
              <a:t>Unprecedented Evolution: CSR to Sustainability   </a:t>
            </a:r>
          </a:p>
        </p:txBody>
      </p:sp>
      <p:sp>
        <p:nvSpPr>
          <p:cNvPr id="3" name="Text Placeholder 2">
            <a:extLst>
              <a:ext uri="{FF2B5EF4-FFF2-40B4-BE49-F238E27FC236}">
                <a16:creationId xmlns:a16="http://schemas.microsoft.com/office/drawing/2014/main" id="{1593FF7E-C7E6-923F-8D11-CA258D645767}"/>
              </a:ext>
            </a:extLst>
          </p:cNvPr>
          <p:cNvSpPr>
            <a:spLocks noGrp="1"/>
          </p:cNvSpPr>
          <p:nvPr>
            <p:ph type="body" sz="quarter" idx="10"/>
          </p:nvPr>
        </p:nvSpPr>
        <p:spPr/>
        <p:txBody>
          <a:bodyPr/>
          <a:lstStyle/>
          <a:p>
            <a:pPr algn="ctr"/>
            <a:r>
              <a:rPr lang="en-US" dirty="0"/>
              <a:t>New global challenges </a:t>
            </a:r>
            <a:r>
              <a:rPr lang="en-US" dirty="0">
                <a:sym typeface="Wingdings" panose="05000000000000000000" pitchFamily="2" charset="2"/>
              </a:rPr>
              <a:t></a:t>
            </a:r>
            <a:r>
              <a:rPr lang="en-US" dirty="0"/>
              <a:t> CSR no longer fully captures the interests of investors </a:t>
            </a:r>
          </a:p>
        </p:txBody>
      </p:sp>
      <p:graphicFrame>
        <p:nvGraphicFramePr>
          <p:cNvPr id="8" name="Diagram 7">
            <a:extLst>
              <a:ext uri="{FF2B5EF4-FFF2-40B4-BE49-F238E27FC236}">
                <a16:creationId xmlns:a16="http://schemas.microsoft.com/office/drawing/2014/main" id="{B6370E62-DA5D-3B7F-6F90-EAF65A399208}"/>
              </a:ext>
            </a:extLst>
          </p:cNvPr>
          <p:cNvGraphicFramePr/>
          <p:nvPr>
            <p:extLst>
              <p:ext uri="{D42A27DB-BD31-4B8C-83A1-F6EECF244321}">
                <p14:modId xmlns:p14="http://schemas.microsoft.com/office/powerpoint/2010/main" val="1789365510"/>
              </p:ext>
            </p:extLst>
          </p:nvPr>
        </p:nvGraphicFramePr>
        <p:xfrm>
          <a:off x="310154" y="2107629"/>
          <a:ext cx="5774912" cy="3522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14" name="Straight Arrow Connector 13">
            <a:extLst>
              <a:ext uri="{FF2B5EF4-FFF2-40B4-BE49-F238E27FC236}">
                <a16:creationId xmlns:a16="http://schemas.microsoft.com/office/drawing/2014/main" id="{55A85D3C-C9BC-426E-D687-62ED937E0F78}"/>
              </a:ext>
            </a:extLst>
          </p:cNvPr>
          <p:cNvCxnSpPr/>
          <p:nvPr/>
        </p:nvCxnSpPr>
        <p:spPr>
          <a:xfrm>
            <a:off x="5519186" y="3874923"/>
            <a:ext cx="1476161" cy="0"/>
          </a:xfrm>
          <a:prstGeom prst="straightConnector1">
            <a:avLst/>
          </a:prstGeom>
          <a:ln w="38100">
            <a:solidFill>
              <a:srgbClr val="003B5A"/>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B18776A-2BC3-7499-A48E-3718F14ED208}"/>
              </a:ext>
            </a:extLst>
          </p:cNvPr>
          <p:cNvSpPr txBox="1"/>
          <p:nvPr/>
        </p:nvSpPr>
        <p:spPr>
          <a:xfrm>
            <a:off x="5297419" y="3528437"/>
            <a:ext cx="1788155" cy="397201"/>
          </a:xfrm>
          <a:prstGeom prst="rect">
            <a:avLst/>
          </a:prstGeom>
          <a:noFill/>
        </p:spPr>
        <p:txBody>
          <a:bodyPr wrap="square" tIns="90000" bIns="90000" rtlCol="0" anchor="t">
            <a:spAutoFit/>
          </a:bodyPr>
          <a:lstStyle/>
          <a:p>
            <a:pPr algn="ctr"/>
            <a:r>
              <a:rPr lang="en-US" sz="1400" dirty="0">
                <a:solidFill>
                  <a:srgbClr val="000000"/>
                </a:solidFill>
                <a:latin typeface="Arial" pitchFamily="34" charset="0"/>
                <a:cs typeface="Arial" pitchFamily="34" charset="0"/>
              </a:rPr>
              <a:t>Terminologies</a:t>
            </a:r>
          </a:p>
        </p:txBody>
      </p:sp>
      <p:sp>
        <p:nvSpPr>
          <p:cNvPr id="17" name="TextBox 16">
            <a:extLst>
              <a:ext uri="{FF2B5EF4-FFF2-40B4-BE49-F238E27FC236}">
                <a16:creationId xmlns:a16="http://schemas.microsoft.com/office/drawing/2014/main" id="{E5EA9279-1636-2790-8F52-AEC317C20966}"/>
              </a:ext>
            </a:extLst>
          </p:cNvPr>
          <p:cNvSpPr txBox="1"/>
          <p:nvPr/>
        </p:nvSpPr>
        <p:spPr>
          <a:xfrm>
            <a:off x="7224965" y="3436104"/>
            <a:ext cx="1840568" cy="489534"/>
          </a:xfrm>
          <a:prstGeom prst="rect">
            <a:avLst/>
          </a:prstGeom>
          <a:noFill/>
        </p:spPr>
        <p:txBody>
          <a:bodyPr wrap="none" tIns="90000" bIns="90000" rtlCol="0" anchor="t">
            <a:spAutoFit/>
          </a:bodyPr>
          <a:lstStyle/>
          <a:p>
            <a:pPr algn="ctr"/>
            <a:r>
              <a:rPr lang="en-US" sz="2000" dirty="0">
                <a:solidFill>
                  <a:srgbClr val="000000"/>
                </a:solidFill>
                <a:latin typeface="Arial" pitchFamily="34" charset="0"/>
                <a:cs typeface="Arial" pitchFamily="34" charset="0"/>
              </a:rPr>
              <a:t>Sustainability?</a:t>
            </a:r>
          </a:p>
        </p:txBody>
      </p:sp>
      <p:sp>
        <p:nvSpPr>
          <p:cNvPr id="18" name="TextBox 17">
            <a:extLst>
              <a:ext uri="{FF2B5EF4-FFF2-40B4-BE49-F238E27FC236}">
                <a16:creationId xmlns:a16="http://schemas.microsoft.com/office/drawing/2014/main" id="{31642FD7-BDD4-ADCE-6D2D-AFBC643175D0}"/>
              </a:ext>
            </a:extLst>
          </p:cNvPr>
          <p:cNvSpPr txBox="1"/>
          <p:nvPr/>
        </p:nvSpPr>
        <p:spPr>
          <a:xfrm>
            <a:off x="7584647" y="3812195"/>
            <a:ext cx="1005403" cy="551090"/>
          </a:xfrm>
          <a:prstGeom prst="rect">
            <a:avLst/>
          </a:prstGeom>
          <a:noFill/>
        </p:spPr>
        <p:txBody>
          <a:bodyPr wrap="none" tIns="90000" bIns="90000" rtlCol="0" anchor="t">
            <a:spAutoFit/>
          </a:bodyPr>
          <a:lstStyle/>
          <a:p>
            <a:pPr algn="ctr"/>
            <a:r>
              <a:rPr lang="en-US" sz="2400" dirty="0">
                <a:solidFill>
                  <a:srgbClr val="000000"/>
                </a:solidFill>
                <a:latin typeface="Arial" pitchFamily="34" charset="0"/>
                <a:cs typeface="Arial" pitchFamily="34" charset="0"/>
              </a:rPr>
              <a:t>ESG?</a:t>
            </a:r>
          </a:p>
        </p:txBody>
      </p:sp>
      <p:sp>
        <p:nvSpPr>
          <p:cNvPr id="19" name="Rectangle 18">
            <a:extLst>
              <a:ext uri="{FF2B5EF4-FFF2-40B4-BE49-F238E27FC236}">
                <a16:creationId xmlns:a16="http://schemas.microsoft.com/office/drawing/2014/main" id="{EA9C6EC2-5774-6874-9C11-4A2B11A654E4}"/>
              </a:ext>
            </a:extLst>
          </p:cNvPr>
          <p:cNvSpPr/>
          <p:nvPr/>
        </p:nvSpPr>
        <p:spPr>
          <a:xfrm>
            <a:off x="7146265" y="3370364"/>
            <a:ext cx="1959672" cy="1009118"/>
          </a:xfrm>
          <a:prstGeom prst="rect">
            <a:avLst/>
          </a:prstGeom>
          <a:noFill/>
          <a:ln w="19050">
            <a:solidFill>
              <a:schemeClr val="tx1">
                <a:lumMod val="50000"/>
                <a:lumOff val="50000"/>
              </a:schemeClr>
            </a:solidFill>
            <a:prstDash val="sysDash"/>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endParaRPr lang="en-US" sz="14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889455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D5ADD-D2BA-3B3E-F107-2B4867D95EEC}"/>
              </a:ext>
            </a:extLst>
          </p:cNvPr>
          <p:cNvSpPr>
            <a:spLocks noGrp="1"/>
          </p:cNvSpPr>
          <p:nvPr>
            <p:ph type="title"/>
          </p:nvPr>
        </p:nvSpPr>
        <p:spPr/>
        <p:txBody>
          <a:bodyPr/>
          <a:lstStyle/>
          <a:p>
            <a:r>
              <a:rPr lang="en-US" dirty="0"/>
              <a:t>What is Sustainability?</a:t>
            </a:r>
          </a:p>
        </p:txBody>
      </p:sp>
      <p:sp>
        <p:nvSpPr>
          <p:cNvPr id="3" name="Text Placeholder 2">
            <a:extLst>
              <a:ext uri="{FF2B5EF4-FFF2-40B4-BE49-F238E27FC236}">
                <a16:creationId xmlns:a16="http://schemas.microsoft.com/office/drawing/2014/main" id="{CDBA0F5A-E367-96E0-5023-64B17ADDFB70}"/>
              </a:ext>
            </a:extLst>
          </p:cNvPr>
          <p:cNvSpPr>
            <a:spLocks noGrp="1"/>
          </p:cNvSpPr>
          <p:nvPr>
            <p:ph type="body" sz="quarter" idx="10"/>
          </p:nvPr>
        </p:nvSpPr>
        <p:spPr/>
        <p:txBody>
          <a:bodyPr vert="horz" lIns="0" tIns="0" rIns="0" bIns="0" rtlCol="0" anchor="t">
            <a:normAutofit/>
          </a:bodyPr>
          <a:lstStyle/>
          <a:p>
            <a:pPr algn="just"/>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algn="just"/>
            <a:endParaRPr lang="en-US" sz="2400" dirty="0">
              <a:latin typeface="Calibri"/>
              <a:ea typeface="Calibri" panose="020F0502020204030204" pitchFamily="34" charset="0"/>
              <a:cs typeface="Arial"/>
            </a:endParaRPr>
          </a:p>
          <a:p>
            <a:pPr algn="just"/>
            <a:r>
              <a:rPr lang="en-US" sz="2400" dirty="0">
                <a:effectLst/>
                <a:latin typeface="Calibri"/>
                <a:ea typeface="Calibri" panose="020F0502020204030204" pitchFamily="34" charset="0"/>
                <a:cs typeface="Arial"/>
              </a:rPr>
              <a:t>“Meeting the needs of the present without compromising the ability of future generations to meet their own needs.”</a:t>
            </a:r>
            <a:r>
              <a:rPr lang="en-US" sz="2400" dirty="0">
                <a:latin typeface="Calibri"/>
                <a:ea typeface="Calibri" panose="020F0502020204030204" pitchFamily="34" charset="0"/>
                <a:cs typeface="Arial"/>
              </a:rPr>
              <a:t> </a:t>
            </a:r>
            <a:endParaRPr lang="en-US"/>
          </a:p>
          <a:p>
            <a:pPr algn="just"/>
            <a:endParaRPr lang="en-US" sz="2400" dirty="0">
              <a:latin typeface="Calibri" panose="020F0502020204030204" pitchFamily="34" charset="0"/>
              <a:ea typeface="Calibri" panose="020F0502020204030204" pitchFamily="34" charset="0"/>
              <a:cs typeface="Arial" panose="020B0604020202020204" pitchFamily="34" charset="0"/>
            </a:endParaRPr>
          </a:p>
          <a:p>
            <a:pPr algn="just"/>
            <a:r>
              <a:rPr lang="en-US" sz="1800" dirty="0">
                <a:effectLst/>
                <a:latin typeface="Calibri" panose="020F0502020204030204" pitchFamily="34" charset="0"/>
                <a:ea typeface="Calibri" panose="020F0502020204030204" pitchFamily="34" charset="0"/>
                <a:cs typeface="Arial" panose="020B0604020202020204" pitchFamily="34" charset="0"/>
              </a:rPr>
              <a:t>United Nations World Commission on Environment and Development (WCED), 1987</a:t>
            </a:r>
            <a:endParaRPr lang="en-US" sz="1800" dirty="0"/>
          </a:p>
        </p:txBody>
      </p:sp>
      <p:pic>
        <p:nvPicPr>
          <p:cNvPr id="5" name="Graphic 4" descr="Earth globe: Africa and Europe with solid fill">
            <a:extLst>
              <a:ext uri="{FF2B5EF4-FFF2-40B4-BE49-F238E27FC236}">
                <a16:creationId xmlns:a16="http://schemas.microsoft.com/office/drawing/2014/main" id="{25EF1BEE-6E36-D51F-EE77-3050FA664D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6929" y="1192757"/>
            <a:ext cx="914544" cy="914400"/>
          </a:xfrm>
          <a:prstGeom prst="rect">
            <a:avLst/>
          </a:prstGeom>
        </p:spPr>
      </p:pic>
    </p:spTree>
    <p:extLst>
      <p:ext uri="{BB962C8B-B14F-4D97-AF65-F5344CB8AC3E}">
        <p14:creationId xmlns:p14="http://schemas.microsoft.com/office/powerpoint/2010/main" val="2121593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D5ADD-D2BA-3B3E-F107-2B4867D95EEC}"/>
              </a:ext>
            </a:extLst>
          </p:cNvPr>
          <p:cNvSpPr>
            <a:spLocks noGrp="1"/>
          </p:cNvSpPr>
          <p:nvPr>
            <p:ph type="title"/>
          </p:nvPr>
        </p:nvSpPr>
        <p:spPr/>
        <p:txBody>
          <a:bodyPr/>
          <a:lstStyle/>
          <a:p>
            <a:r>
              <a:rPr lang="en-US" dirty="0"/>
              <a:t>What is ESG?</a:t>
            </a:r>
          </a:p>
        </p:txBody>
      </p:sp>
      <p:sp>
        <p:nvSpPr>
          <p:cNvPr id="3" name="Text Placeholder 2">
            <a:extLst>
              <a:ext uri="{FF2B5EF4-FFF2-40B4-BE49-F238E27FC236}">
                <a16:creationId xmlns:a16="http://schemas.microsoft.com/office/drawing/2014/main" id="{CDBA0F5A-E367-96E0-5023-64B17ADDFB70}"/>
              </a:ext>
            </a:extLst>
          </p:cNvPr>
          <p:cNvSpPr>
            <a:spLocks noGrp="1"/>
          </p:cNvSpPr>
          <p:nvPr>
            <p:ph type="body" sz="quarter" idx="10"/>
          </p:nvPr>
        </p:nvSpPr>
        <p:spPr/>
        <p:txBody>
          <a:bodyPr vert="horz" lIns="0" tIns="0" rIns="0" bIns="0" rtlCol="0" anchor="t">
            <a:normAutofit/>
          </a:bodyPr>
          <a:lstStyle/>
          <a:p>
            <a:pPr algn="just"/>
            <a:endParaRPr lang="en-US" sz="3600" dirty="0">
              <a:effectLst/>
              <a:latin typeface="Calibri" panose="020F0502020204030204" pitchFamily="34" charset="0"/>
              <a:ea typeface="Calibri" panose="020F0502020204030204" pitchFamily="34" charset="0"/>
              <a:cs typeface="Arial" panose="020B0604020202020204" pitchFamily="34" charset="0"/>
            </a:endParaRPr>
          </a:p>
          <a:p>
            <a:pPr algn="just"/>
            <a:endParaRPr lang="en-US" sz="2400" dirty="0">
              <a:latin typeface="Calibri"/>
              <a:ea typeface="Calibri" panose="020F0502020204030204" pitchFamily="34" charset="0"/>
              <a:cs typeface="Arial"/>
            </a:endParaRPr>
          </a:p>
          <a:p>
            <a:pPr algn="just"/>
            <a:r>
              <a:rPr lang="en-US" sz="2400" dirty="0">
                <a:effectLst/>
                <a:latin typeface="Calibri"/>
                <a:ea typeface="Calibri" panose="020F0502020204030204" pitchFamily="34" charset="0"/>
                <a:cs typeface="Arial"/>
              </a:rPr>
              <a:t>“Environmental, Social, and Governance metrics that are used to assess a company’s impact and exposure to a range of environmental, social and governance factors and is a term mainly adopted by investors and rating agencies.”</a:t>
            </a:r>
            <a:endParaRPr lang="en-US">
              <a:latin typeface="Calibri"/>
              <a:cs typeface="Arial"/>
            </a:endParaRPr>
          </a:p>
          <a:p>
            <a:pPr algn="just"/>
            <a:r>
              <a:rPr lang="en-US" sz="3600" dirty="0">
                <a:effectLst/>
                <a:latin typeface="Calibri" panose="020F0502020204030204" pitchFamily="34" charset="0"/>
                <a:ea typeface="Calibri" panose="020F0502020204030204" pitchFamily="34" charset="0"/>
                <a:cs typeface="Arial" panose="020B0604020202020204" pitchFamily="34" charset="0"/>
              </a:rPr>
              <a:t> </a:t>
            </a:r>
          </a:p>
        </p:txBody>
      </p:sp>
      <p:pic>
        <p:nvPicPr>
          <p:cNvPr id="7" name="Graphic 6" descr="Earth globe: Africa and Europe with solid fill">
            <a:extLst>
              <a:ext uri="{FF2B5EF4-FFF2-40B4-BE49-F238E27FC236}">
                <a16:creationId xmlns:a16="http://schemas.microsoft.com/office/drawing/2014/main" id="{AC8EF09A-36A7-F291-B943-67B5D010E23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6929" y="1192757"/>
            <a:ext cx="914544" cy="914400"/>
          </a:xfrm>
          <a:prstGeom prst="rect">
            <a:avLst/>
          </a:prstGeom>
        </p:spPr>
      </p:pic>
    </p:spTree>
    <p:extLst>
      <p:ext uri="{BB962C8B-B14F-4D97-AF65-F5344CB8AC3E}">
        <p14:creationId xmlns:p14="http://schemas.microsoft.com/office/powerpoint/2010/main" val="2895726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488B8-4B2F-BFE0-B28A-8967CC898867}"/>
              </a:ext>
            </a:extLst>
          </p:cNvPr>
          <p:cNvSpPr>
            <a:spLocks noGrp="1"/>
          </p:cNvSpPr>
          <p:nvPr>
            <p:ph type="title"/>
          </p:nvPr>
        </p:nvSpPr>
        <p:spPr/>
        <p:txBody>
          <a:bodyPr/>
          <a:lstStyle/>
          <a:p>
            <a:r>
              <a:rPr lang="en-US" dirty="0"/>
              <a:t>Deep Dive: ESG Issues </a:t>
            </a:r>
          </a:p>
        </p:txBody>
      </p:sp>
      <p:graphicFrame>
        <p:nvGraphicFramePr>
          <p:cNvPr id="4" name="Table 4">
            <a:extLst>
              <a:ext uri="{FF2B5EF4-FFF2-40B4-BE49-F238E27FC236}">
                <a16:creationId xmlns:a16="http://schemas.microsoft.com/office/drawing/2014/main" id="{04D4A316-DBDB-E470-AC44-3EED54E6DE5E}"/>
              </a:ext>
            </a:extLst>
          </p:cNvPr>
          <p:cNvGraphicFramePr>
            <a:graphicFrameLocks noGrp="1"/>
          </p:cNvGraphicFramePr>
          <p:nvPr>
            <p:extLst>
              <p:ext uri="{D42A27DB-BD31-4B8C-83A1-F6EECF244321}">
                <p14:modId xmlns:p14="http://schemas.microsoft.com/office/powerpoint/2010/main" val="1770409718"/>
              </p:ext>
            </p:extLst>
          </p:nvPr>
        </p:nvGraphicFramePr>
        <p:xfrm>
          <a:off x="451106" y="2978549"/>
          <a:ext cx="8998893" cy="2743200"/>
        </p:xfrm>
        <a:graphic>
          <a:graphicData uri="http://schemas.openxmlformats.org/drawingml/2006/table">
            <a:tbl>
              <a:tblPr firstRow="1" bandRow="1">
                <a:tableStyleId>{5C22544A-7EE6-4342-B048-85BDC9FD1C3A}</a:tableStyleId>
              </a:tblPr>
              <a:tblGrid>
                <a:gridCol w="2999631">
                  <a:extLst>
                    <a:ext uri="{9D8B030D-6E8A-4147-A177-3AD203B41FA5}">
                      <a16:colId xmlns:a16="http://schemas.microsoft.com/office/drawing/2014/main" val="4133326585"/>
                    </a:ext>
                  </a:extLst>
                </a:gridCol>
                <a:gridCol w="2999631">
                  <a:extLst>
                    <a:ext uri="{9D8B030D-6E8A-4147-A177-3AD203B41FA5}">
                      <a16:colId xmlns:a16="http://schemas.microsoft.com/office/drawing/2014/main" val="1216718771"/>
                    </a:ext>
                  </a:extLst>
                </a:gridCol>
                <a:gridCol w="2999631">
                  <a:extLst>
                    <a:ext uri="{9D8B030D-6E8A-4147-A177-3AD203B41FA5}">
                      <a16:colId xmlns:a16="http://schemas.microsoft.com/office/drawing/2014/main" val="2518487346"/>
                    </a:ext>
                  </a:extLst>
                </a:gridCol>
              </a:tblGrid>
              <a:tr h="370840">
                <a:tc>
                  <a:txBody>
                    <a:bodyPr/>
                    <a:lstStyle/>
                    <a:p>
                      <a:pPr algn="ctr"/>
                      <a:r>
                        <a:rPr lang="en-US" sz="2800" dirty="0">
                          <a:solidFill>
                            <a:srgbClr val="B0883C"/>
                          </a:solidFill>
                        </a:rPr>
                        <a:t>Environmental</a:t>
                      </a:r>
                      <a:r>
                        <a:rPr lang="en-US" sz="2800" dirty="0">
                          <a:solidFill>
                            <a:schemeClr val="tx1"/>
                          </a:solidFill>
                        </a:rPr>
                        <a:t> </a:t>
                      </a:r>
                    </a:p>
                  </a:txBody>
                  <a:tcPr>
                    <a:lnR w="12700" cap="flat" cmpd="sng" algn="ctr">
                      <a:solidFill>
                        <a:schemeClr val="tx1"/>
                      </a:solidFill>
                      <a:prstDash val="lgDash"/>
                      <a:round/>
                      <a:headEnd type="none" w="med" len="med"/>
                      <a:tailEnd type="none" w="med" len="med"/>
                    </a:lnR>
                    <a:lnB w="12700" cap="flat" cmpd="sng" algn="ctr">
                      <a:noFill/>
                      <a:prstDash val="solid"/>
                      <a:round/>
                      <a:headEnd type="none" w="med" len="med"/>
                      <a:tailEnd type="none" w="med" len="med"/>
                    </a:lnB>
                    <a:noFill/>
                  </a:tcPr>
                </a:tc>
                <a:tc>
                  <a:txBody>
                    <a:bodyPr/>
                    <a:lstStyle/>
                    <a:p>
                      <a:pPr algn="ctr"/>
                      <a:r>
                        <a:rPr lang="en-US" sz="2800" dirty="0">
                          <a:solidFill>
                            <a:schemeClr val="tx1">
                              <a:lumMod val="50000"/>
                              <a:lumOff val="50000"/>
                            </a:schemeClr>
                          </a:solidFill>
                        </a:rPr>
                        <a:t>Social</a:t>
                      </a:r>
                      <a:r>
                        <a:rPr lang="en-US" sz="2800" dirty="0">
                          <a:solidFill>
                            <a:schemeClr val="tx1"/>
                          </a:solidFill>
                        </a:rPr>
                        <a:t> </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B w="12700" cap="flat" cmpd="sng" algn="ctr">
                      <a:noFill/>
                      <a:prstDash val="solid"/>
                      <a:round/>
                      <a:headEnd type="none" w="med" len="med"/>
                      <a:tailEnd type="none" w="med" len="med"/>
                    </a:lnB>
                    <a:noFill/>
                  </a:tcPr>
                </a:tc>
                <a:tc>
                  <a:txBody>
                    <a:bodyPr/>
                    <a:lstStyle/>
                    <a:p>
                      <a:pPr algn="ctr"/>
                      <a:r>
                        <a:rPr lang="en-US" sz="2800" dirty="0">
                          <a:solidFill>
                            <a:srgbClr val="023757"/>
                          </a:solidFill>
                        </a:rPr>
                        <a:t>Governance </a:t>
                      </a:r>
                    </a:p>
                  </a:txBody>
                  <a:tcPr>
                    <a:lnL w="12700" cap="flat" cmpd="sng" algn="ctr">
                      <a:solidFill>
                        <a:schemeClr val="tx1"/>
                      </a:solidFill>
                      <a:prstDash val="lgDash"/>
                      <a:round/>
                      <a:headEnd type="none" w="med" len="med"/>
                      <a:tailEnd type="none" w="med" len="med"/>
                    </a:lnL>
                    <a:lnB w="12700" cap="flat" cmpd="sng" algn="ctr">
                      <a:noFill/>
                      <a:prstDash val="solid"/>
                      <a:round/>
                      <a:headEnd type="none" w="med" len="med"/>
                      <a:tailEnd type="none" w="med" len="med"/>
                    </a:lnB>
                    <a:noFill/>
                  </a:tcPr>
                </a:tc>
                <a:extLst>
                  <a:ext uri="{0D108BD9-81ED-4DB2-BD59-A6C34878D82A}">
                    <a16:rowId xmlns:a16="http://schemas.microsoft.com/office/drawing/2014/main" val="2968523697"/>
                  </a:ext>
                </a:extLst>
              </a:tr>
              <a:tr h="370840">
                <a:tc>
                  <a:txBody>
                    <a:bodyPr/>
                    <a:lstStyle/>
                    <a:p>
                      <a:pPr algn="ctr"/>
                      <a:r>
                        <a:rPr lang="en-US" sz="1600" dirty="0">
                          <a:solidFill>
                            <a:srgbClr val="B0883C"/>
                          </a:solidFill>
                        </a:rPr>
                        <a:t>Climate change</a:t>
                      </a: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b="0" kern="1200" dirty="0">
                          <a:solidFill>
                            <a:schemeClr val="tx1">
                              <a:lumMod val="50000"/>
                              <a:lumOff val="50000"/>
                            </a:schemeClr>
                          </a:solidFill>
                          <a:latin typeface="+mn-lt"/>
                          <a:ea typeface="+mn-ea"/>
                          <a:cs typeface="+mn-cs"/>
                        </a:rPr>
                        <a:t>Working Conditions</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dirty="0">
                          <a:solidFill>
                            <a:srgbClr val="003B5A"/>
                          </a:solidFill>
                        </a:rPr>
                        <a:t>Board Structure </a:t>
                      </a: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579353699"/>
                  </a:ext>
                </a:extLst>
              </a:tr>
              <a:tr h="370840">
                <a:tc>
                  <a:txBody>
                    <a:bodyPr/>
                    <a:lstStyle/>
                    <a:p>
                      <a:pPr algn="ctr"/>
                      <a:r>
                        <a:rPr lang="en-US" sz="1600" dirty="0">
                          <a:solidFill>
                            <a:srgbClr val="B0883C"/>
                          </a:solidFill>
                        </a:rPr>
                        <a:t>Stress on Natural Resources</a:t>
                      </a: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b="0" kern="1200" dirty="0">
                          <a:solidFill>
                            <a:schemeClr val="tx1">
                              <a:lumMod val="50000"/>
                              <a:lumOff val="50000"/>
                            </a:schemeClr>
                          </a:solidFill>
                          <a:latin typeface="+mn-lt"/>
                          <a:ea typeface="+mn-ea"/>
                          <a:cs typeface="+mn-cs"/>
                        </a:rPr>
                        <a:t>Labor Rights</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dirty="0">
                          <a:solidFill>
                            <a:srgbClr val="003B5A"/>
                          </a:solidFill>
                        </a:rPr>
                        <a:t>Business Ethics</a:t>
                      </a: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3460769"/>
                  </a:ext>
                </a:extLst>
              </a:tr>
              <a:tr h="370840">
                <a:tc>
                  <a:txBody>
                    <a:bodyPr/>
                    <a:lstStyle/>
                    <a:p>
                      <a:pPr algn="ctr"/>
                      <a:r>
                        <a:rPr lang="en-US" sz="1600" kern="1200" dirty="0">
                          <a:solidFill>
                            <a:srgbClr val="B0883C"/>
                          </a:solidFill>
                          <a:latin typeface="+mn-lt"/>
                          <a:ea typeface="+mn-ea"/>
                          <a:cs typeface="+mn-cs"/>
                        </a:rPr>
                        <a:t>Pollution</a:t>
                      </a: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b="0" kern="1200" dirty="0">
                          <a:solidFill>
                            <a:schemeClr val="tx1">
                              <a:lumMod val="50000"/>
                              <a:lumOff val="50000"/>
                            </a:schemeClr>
                          </a:solidFill>
                          <a:latin typeface="+mn-lt"/>
                          <a:ea typeface="+mn-ea"/>
                          <a:cs typeface="+mn-cs"/>
                        </a:rPr>
                        <a:t>Human Rights</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dirty="0">
                          <a:solidFill>
                            <a:srgbClr val="003B5A"/>
                          </a:solidFill>
                        </a:rPr>
                        <a:t>Executive Pay</a:t>
                      </a: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645955976"/>
                  </a:ext>
                </a:extLst>
              </a:tr>
              <a:tr h="370840">
                <a:tc>
                  <a:txBody>
                    <a:bodyPr/>
                    <a:lstStyle/>
                    <a:p>
                      <a:pPr algn="ctr"/>
                      <a:r>
                        <a:rPr lang="en-US" sz="1600" kern="1200" dirty="0">
                          <a:solidFill>
                            <a:srgbClr val="B0883C"/>
                          </a:solidFill>
                          <a:latin typeface="+mn-lt"/>
                          <a:ea typeface="+mn-ea"/>
                          <a:cs typeface="+mn-cs"/>
                        </a:rPr>
                        <a:t>Waste</a:t>
                      </a: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b="0" kern="1200" dirty="0">
                          <a:solidFill>
                            <a:schemeClr val="tx1">
                              <a:lumMod val="50000"/>
                              <a:lumOff val="50000"/>
                            </a:schemeClr>
                          </a:solidFill>
                          <a:latin typeface="+mn-lt"/>
                          <a:ea typeface="+mn-ea"/>
                          <a:cs typeface="+mn-cs"/>
                        </a:rPr>
                        <a:t>Human Capital</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dirty="0">
                          <a:solidFill>
                            <a:srgbClr val="003B5A"/>
                          </a:solidFill>
                        </a:rPr>
                        <a:t>Reporting &amp; Transparency </a:t>
                      </a: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18675118"/>
                  </a:ext>
                </a:extLst>
              </a:tr>
              <a:tr h="370840">
                <a:tc>
                  <a:txBody>
                    <a:bodyPr/>
                    <a:lstStyle/>
                    <a:p>
                      <a:pPr algn="ctr"/>
                      <a:endParaRPr lang="en-US" sz="1600" kern="1200" dirty="0">
                        <a:solidFill>
                          <a:srgbClr val="B0883C"/>
                        </a:solidFill>
                        <a:latin typeface="+mn-lt"/>
                        <a:ea typeface="+mn-ea"/>
                        <a:cs typeface="+mn-cs"/>
                      </a:endParaRP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600" b="0" kern="1200" dirty="0">
                          <a:solidFill>
                            <a:schemeClr val="tx1">
                              <a:lumMod val="50000"/>
                              <a:lumOff val="50000"/>
                            </a:schemeClr>
                          </a:solidFill>
                          <a:latin typeface="+mn-lt"/>
                          <a:ea typeface="+mn-ea"/>
                          <a:cs typeface="+mn-cs"/>
                        </a:rPr>
                        <a:t>Stakeholder Opposition </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endParaRPr lang="en-US" sz="1600" dirty="0">
                        <a:solidFill>
                          <a:srgbClr val="003B5A"/>
                        </a:solidFill>
                      </a:endParaRP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374046509"/>
                  </a:ext>
                </a:extLst>
              </a:tr>
              <a:tr h="370840">
                <a:tc>
                  <a:txBody>
                    <a:bodyPr/>
                    <a:lstStyle/>
                    <a:p>
                      <a:pPr algn="ctr"/>
                      <a:endParaRPr lang="en-US" sz="1600" kern="1200" dirty="0">
                        <a:solidFill>
                          <a:srgbClr val="B0883C"/>
                        </a:solidFill>
                        <a:latin typeface="+mn-lt"/>
                        <a:ea typeface="+mn-ea"/>
                        <a:cs typeface="+mn-cs"/>
                      </a:endParaRPr>
                    </a:p>
                  </a:txBody>
                  <a:tcPr>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noFill/>
                  </a:tcPr>
                </a:tc>
                <a:tc>
                  <a:txBody>
                    <a:bodyPr/>
                    <a:lstStyle/>
                    <a:p>
                      <a:pPr algn="ctr"/>
                      <a:r>
                        <a:rPr lang="en-US" sz="1600" b="0" kern="1200" dirty="0">
                          <a:solidFill>
                            <a:schemeClr val="tx1">
                              <a:lumMod val="50000"/>
                              <a:lumOff val="50000"/>
                            </a:schemeClr>
                          </a:solidFill>
                          <a:latin typeface="+mn-lt"/>
                          <a:ea typeface="+mn-ea"/>
                          <a:cs typeface="+mn-cs"/>
                        </a:rPr>
                        <a:t>Product Liability </a:t>
                      </a:r>
                    </a:p>
                  </a:txBody>
                  <a:tcPr>
                    <a:lnL w="12700" cap="flat" cmpd="sng" algn="ctr">
                      <a:solidFill>
                        <a:schemeClr val="tx1"/>
                      </a:solidFill>
                      <a:prstDash val="lgDash"/>
                      <a:round/>
                      <a:headEnd type="none" w="med" len="med"/>
                      <a:tailEnd type="none" w="med" len="med"/>
                    </a:lnL>
                    <a:lnR w="12700" cap="flat" cmpd="sng" algn="ctr">
                      <a:solidFill>
                        <a:schemeClr val="tx1"/>
                      </a:solidFill>
                      <a:prstDash val="lgDash"/>
                      <a:round/>
                      <a:headEnd type="none" w="med" len="med"/>
                      <a:tailEnd type="none" w="med" len="med"/>
                    </a:lnR>
                    <a:lnT w="12700" cap="flat" cmpd="sng" algn="ctr">
                      <a:noFill/>
                      <a:prstDash val="solid"/>
                      <a:round/>
                      <a:headEnd type="none" w="med" len="med"/>
                      <a:tailEnd type="none" w="med" len="med"/>
                    </a:lnT>
                    <a:noFill/>
                  </a:tcPr>
                </a:tc>
                <a:tc>
                  <a:txBody>
                    <a:bodyPr/>
                    <a:lstStyle/>
                    <a:p>
                      <a:pPr algn="ctr"/>
                      <a:endParaRPr lang="en-US" sz="1600" dirty="0">
                        <a:solidFill>
                          <a:srgbClr val="003B5A"/>
                        </a:solidFill>
                      </a:endParaRPr>
                    </a:p>
                  </a:txBody>
                  <a:tcPr>
                    <a:lnL w="12700" cap="flat" cmpd="sng" algn="ctr">
                      <a:solidFill>
                        <a:schemeClr val="tx1"/>
                      </a:solidFill>
                      <a:prstDash val="lgDash"/>
                      <a:round/>
                      <a:headEnd type="none" w="med" len="med"/>
                      <a:tailEnd type="none" w="med" len="med"/>
                    </a:lnL>
                    <a:lnT w="12700" cap="flat" cmpd="sng" algn="ctr">
                      <a:noFill/>
                      <a:prstDash val="solid"/>
                      <a:round/>
                      <a:headEnd type="none" w="med" len="med"/>
                      <a:tailEnd type="none" w="med" len="med"/>
                    </a:lnT>
                    <a:noFill/>
                  </a:tcPr>
                </a:tc>
                <a:extLst>
                  <a:ext uri="{0D108BD9-81ED-4DB2-BD59-A6C34878D82A}">
                    <a16:rowId xmlns:a16="http://schemas.microsoft.com/office/drawing/2014/main" val="1326219159"/>
                  </a:ext>
                </a:extLst>
              </a:tr>
            </a:tbl>
          </a:graphicData>
        </a:graphic>
      </p:graphicFrame>
      <p:sp>
        <p:nvSpPr>
          <p:cNvPr id="5" name="TextBox 4">
            <a:extLst>
              <a:ext uri="{FF2B5EF4-FFF2-40B4-BE49-F238E27FC236}">
                <a16:creationId xmlns:a16="http://schemas.microsoft.com/office/drawing/2014/main" id="{1F34A764-1C2A-B13A-05ED-BF8477A6552F}"/>
              </a:ext>
            </a:extLst>
          </p:cNvPr>
          <p:cNvSpPr txBox="1"/>
          <p:nvPr/>
        </p:nvSpPr>
        <p:spPr>
          <a:xfrm>
            <a:off x="451105" y="1508760"/>
            <a:ext cx="8997696" cy="397201"/>
          </a:xfrm>
          <a:prstGeom prst="rect">
            <a:avLst/>
          </a:prstGeom>
          <a:solidFill>
            <a:schemeClr val="bg1">
              <a:lumMod val="75000"/>
            </a:schemeClr>
          </a:solidFill>
        </p:spPr>
        <p:txBody>
          <a:bodyPr wrap="square" tIns="90000" bIns="90000" rtlCol="0" anchor="t">
            <a:spAutoFit/>
          </a:bodyPr>
          <a:lstStyle/>
          <a:p>
            <a:pPr algn="ctr"/>
            <a:r>
              <a:rPr lang="en-US" sz="1400" u="sng" dirty="0">
                <a:solidFill>
                  <a:srgbClr val="000000"/>
                </a:solidFill>
                <a:latin typeface="Arial" pitchFamily="34" charset="0"/>
                <a:cs typeface="Arial" pitchFamily="34" charset="0"/>
              </a:rPr>
              <a:t>Non-exhaustive!</a:t>
            </a:r>
            <a:r>
              <a:rPr lang="en-US" sz="1400" dirty="0">
                <a:solidFill>
                  <a:srgbClr val="000000"/>
                </a:solidFill>
                <a:latin typeface="Arial" pitchFamily="34" charset="0"/>
                <a:cs typeface="Arial" pitchFamily="34" charset="0"/>
              </a:rPr>
              <a:t> These are the major issues considered by investors and companies (but not all)</a:t>
            </a:r>
          </a:p>
        </p:txBody>
      </p:sp>
      <p:pic>
        <p:nvPicPr>
          <p:cNvPr id="3" name="Graphic 2" descr="Open hand with plant with solid fill">
            <a:extLst>
              <a:ext uri="{FF2B5EF4-FFF2-40B4-BE49-F238E27FC236}">
                <a16:creationId xmlns:a16="http://schemas.microsoft.com/office/drawing/2014/main" id="{068F3ADD-3FC0-99DD-B461-850710F882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21305" y="2064149"/>
            <a:ext cx="914544" cy="914400"/>
          </a:xfrm>
          <a:prstGeom prst="rect">
            <a:avLst/>
          </a:prstGeom>
        </p:spPr>
      </p:pic>
      <p:pic>
        <p:nvPicPr>
          <p:cNvPr id="6" name="Graphic 5" descr="Social distancing with solid fill">
            <a:extLst>
              <a:ext uri="{FF2B5EF4-FFF2-40B4-BE49-F238E27FC236}">
                <a16:creationId xmlns:a16="http://schemas.microsoft.com/office/drawing/2014/main" id="{938D945B-DE39-E3D5-F699-C18BCE8470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87705" y="2063858"/>
            <a:ext cx="914544" cy="914400"/>
          </a:xfrm>
          <a:prstGeom prst="rect">
            <a:avLst/>
          </a:prstGeom>
        </p:spPr>
      </p:pic>
      <p:pic>
        <p:nvPicPr>
          <p:cNvPr id="9" name="Graphic 17" descr="Remote work with solid fill">
            <a:extLst>
              <a:ext uri="{FF2B5EF4-FFF2-40B4-BE49-F238E27FC236}">
                <a16:creationId xmlns:a16="http://schemas.microsoft.com/office/drawing/2014/main" id="{738DDBA2-4752-0DB2-555D-2FFC3ED1C80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709097" y="2031732"/>
            <a:ext cx="988822" cy="988666"/>
          </a:xfrm>
          <a:prstGeom prst="rect">
            <a:avLst/>
          </a:prstGeom>
        </p:spPr>
      </p:pic>
    </p:spTree>
    <p:extLst>
      <p:ext uri="{BB962C8B-B14F-4D97-AF65-F5344CB8AC3E}">
        <p14:creationId xmlns:p14="http://schemas.microsoft.com/office/powerpoint/2010/main" val="354477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0B657-A29C-5863-B311-AA0CBBDD7442}"/>
              </a:ext>
            </a:extLst>
          </p:cNvPr>
          <p:cNvSpPr>
            <a:spLocks noGrp="1"/>
          </p:cNvSpPr>
          <p:nvPr>
            <p:ph type="title"/>
          </p:nvPr>
        </p:nvSpPr>
        <p:spPr/>
        <p:txBody>
          <a:bodyPr/>
          <a:lstStyle/>
          <a:p>
            <a:r>
              <a:rPr lang="en-US" dirty="0"/>
              <a:t>Deep Dive: Environmental Issues </a:t>
            </a:r>
          </a:p>
        </p:txBody>
      </p:sp>
      <p:pic>
        <p:nvPicPr>
          <p:cNvPr id="23" name="Graphic 22" descr="Garbage with solid fill">
            <a:extLst>
              <a:ext uri="{FF2B5EF4-FFF2-40B4-BE49-F238E27FC236}">
                <a16:creationId xmlns:a16="http://schemas.microsoft.com/office/drawing/2014/main" id="{0F149489-B10F-551F-BF20-321F885A74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04074" y="3978167"/>
            <a:ext cx="1169240" cy="1169056"/>
          </a:xfrm>
          <a:prstGeom prst="rect">
            <a:avLst/>
          </a:prstGeom>
        </p:spPr>
      </p:pic>
      <p:pic>
        <p:nvPicPr>
          <p:cNvPr id="24" name="Graphic 23" descr="Homeopathy with solid fill">
            <a:extLst>
              <a:ext uri="{FF2B5EF4-FFF2-40B4-BE49-F238E27FC236}">
                <a16:creationId xmlns:a16="http://schemas.microsoft.com/office/drawing/2014/main" id="{BB35A14E-B546-E518-7556-2DDB249D64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96567" y="1711204"/>
            <a:ext cx="1300893" cy="1300688"/>
          </a:xfrm>
          <a:prstGeom prst="rect">
            <a:avLst/>
          </a:prstGeom>
        </p:spPr>
      </p:pic>
      <p:pic>
        <p:nvPicPr>
          <p:cNvPr id="25" name="Graphic 24" descr="Thermometer with solid fill">
            <a:extLst>
              <a:ext uri="{FF2B5EF4-FFF2-40B4-BE49-F238E27FC236}">
                <a16:creationId xmlns:a16="http://schemas.microsoft.com/office/drawing/2014/main" id="{239CC36D-30B2-F96B-2C0D-36CD8019EE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010778" y="1907440"/>
            <a:ext cx="914544" cy="914400"/>
          </a:xfrm>
          <a:prstGeom prst="rect">
            <a:avLst/>
          </a:prstGeom>
        </p:spPr>
      </p:pic>
      <p:pic>
        <p:nvPicPr>
          <p:cNvPr id="26" name="Graphic 25" descr="Power Plant with solid fill">
            <a:extLst>
              <a:ext uri="{FF2B5EF4-FFF2-40B4-BE49-F238E27FC236}">
                <a16:creationId xmlns:a16="http://schemas.microsoft.com/office/drawing/2014/main" id="{C045980F-E967-8A5C-423E-0A51C6C4DFD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896288" y="3978167"/>
            <a:ext cx="1110663" cy="1110488"/>
          </a:xfrm>
          <a:prstGeom prst="rect">
            <a:avLst/>
          </a:prstGeom>
        </p:spPr>
      </p:pic>
      <p:sp>
        <p:nvSpPr>
          <p:cNvPr id="3" name="TextBox 2">
            <a:extLst>
              <a:ext uri="{FF2B5EF4-FFF2-40B4-BE49-F238E27FC236}">
                <a16:creationId xmlns:a16="http://schemas.microsoft.com/office/drawing/2014/main" id="{61B956B8-C019-DEB6-BCF8-C166A23249D1}"/>
              </a:ext>
            </a:extLst>
          </p:cNvPr>
          <p:cNvSpPr txBox="1"/>
          <p:nvPr/>
        </p:nvSpPr>
        <p:spPr>
          <a:xfrm>
            <a:off x="1390050" y="1819850"/>
            <a:ext cx="2125155" cy="427979"/>
          </a:xfrm>
          <a:prstGeom prst="rect">
            <a:avLst/>
          </a:prstGeom>
          <a:noFill/>
        </p:spPr>
        <p:txBody>
          <a:bodyPr wrap="square" tIns="90000" bIns="90000" rtlCol="0" anchor="t">
            <a:spAutoFit/>
          </a:bodyPr>
          <a:lstStyle/>
          <a:p>
            <a:pPr algn="ctr"/>
            <a:r>
              <a:rPr lang="en-US" sz="1600" b="1" dirty="0">
                <a:solidFill>
                  <a:srgbClr val="B0883C"/>
                </a:solidFill>
                <a:latin typeface="Arial" pitchFamily="34" charset="0"/>
                <a:cs typeface="Arial" pitchFamily="34" charset="0"/>
              </a:rPr>
              <a:t>Climate Change</a:t>
            </a:r>
          </a:p>
        </p:txBody>
      </p:sp>
      <p:sp>
        <p:nvSpPr>
          <p:cNvPr id="8" name="TextBox 7">
            <a:extLst>
              <a:ext uri="{FF2B5EF4-FFF2-40B4-BE49-F238E27FC236}">
                <a16:creationId xmlns:a16="http://schemas.microsoft.com/office/drawing/2014/main" id="{0469082B-83DE-4F6A-10F5-01029850D30A}"/>
              </a:ext>
            </a:extLst>
          </p:cNvPr>
          <p:cNvSpPr txBox="1"/>
          <p:nvPr/>
        </p:nvSpPr>
        <p:spPr>
          <a:xfrm>
            <a:off x="4621887" y="1728584"/>
            <a:ext cx="2125155" cy="674200"/>
          </a:xfrm>
          <a:prstGeom prst="rect">
            <a:avLst/>
          </a:prstGeom>
          <a:noFill/>
        </p:spPr>
        <p:txBody>
          <a:bodyPr wrap="square" tIns="90000" bIns="90000" rtlCol="0" anchor="t">
            <a:spAutoFit/>
          </a:bodyPr>
          <a:lstStyle/>
          <a:p>
            <a:r>
              <a:rPr lang="en-US" sz="1600" b="1" dirty="0">
                <a:solidFill>
                  <a:srgbClr val="B0883C"/>
                </a:solidFill>
                <a:latin typeface="Arial" pitchFamily="34" charset="0"/>
                <a:cs typeface="Arial" pitchFamily="34" charset="0"/>
              </a:rPr>
              <a:t>Pressure on </a:t>
            </a:r>
          </a:p>
          <a:p>
            <a:r>
              <a:rPr lang="en-US" sz="1600" b="1" dirty="0">
                <a:solidFill>
                  <a:srgbClr val="B0883C"/>
                </a:solidFill>
                <a:latin typeface="Arial" pitchFamily="34" charset="0"/>
                <a:cs typeface="Arial" pitchFamily="34" charset="0"/>
              </a:rPr>
              <a:t>Natural Resources</a:t>
            </a:r>
          </a:p>
        </p:txBody>
      </p:sp>
      <p:sp>
        <p:nvSpPr>
          <p:cNvPr id="9" name="TextBox 8">
            <a:extLst>
              <a:ext uri="{FF2B5EF4-FFF2-40B4-BE49-F238E27FC236}">
                <a16:creationId xmlns:a16="http://schemas.microsoft.com/office/drawing/2014/main" id="{924910FA-4C76-C422-54AA-CEC0BA8DC0AE}"/>
              </a:ext>
            </a:extLst>
          </p:cNvPr>
          <p:cNvSpPr txBox="1"/>
          <p:nvPr/>
        </p:nvSpPr>
        <p:spPr>
          <a:xfrm>
            <a:off x="4621887" y="3983437"/>
            <a:ext cx="2125155" cy="427979"/>
          </a:xfrm>
          <a:prstGeom prst="rect">
            <a:avLst/>
          </a:prstGeom>
          <a:noFill/>
        </p:spPr>
        <p:txBody>
          <a:bodyPr wrap="square" tIns="90000" bIns="90000" rtlCol="0" anchor="t">
            <a:spAutoFit/>
          </a:bodyPr>
          <a:lstStyle/>
          <a:p>
            <a:r>
              <a:rPr lang="en-US" sz="1600" b="1" dirty="0">
                <a:solidFill>
                  <a:srgbClr val="B0883C"/>
                </a:solidFill>
                <a:latin typeface="Arial" pitchFamily="34" charset="0"/>
                <a:cs typeface="Arial" pitchFamily="34" charset="0"/>
              </a:rPr>
              <a:t>Waste</a:t>
            </a:r>
          </a:p>
        </p:txBody>
      </p:sp>
      <p:sp>
        <p:nvSpPr>
          <p:cNvPr id="10" name="TextBox 9">
            <a:extLst>
              <a:ext uri="{FF2B5EF4-FFF2-40B4-BE49-F238E27FC236}">
                <a16:creationId xmlns:a16="http://schemas.microsoft.com/office/drawing/2014/main" id="{2DEE8962-94DF-2E11-A861-CA5A39632ACB}"/>
              </a:ext>
            </a:extLst>
          </p:cNvPr>
          <p:cNvSpPr txBox="1"/>
          <p:nvPr/>
        </p:nvSpPr>
        <p:spPr>
          <a:xfrm>
            <a:off x="1650999" y="4016416"/>
            <a:ext cx="2125155" cy="427979"/>
          </a:xfrm>
          <a:prstGeom prst="rect">
            <a:avLst/>
          </a:prstGeom>
          <a:noFill/>
        </p:spPr>
        <p:txBody>
          <a:bodyPr wrap="square" tIns="90000" bIns="90000" rtlCol="0" anchor="t">
            <a:spAutoFit/>
          </a:bodyPr>
          <a:lstStyle/>
          <a:p>
            <a:r>
              <a:rPr lang="en-US" sz="1600" b="1" dirty="0">
                <a:solidFill>
                  <a:srgbClr val="B0883C"/>
                </a:solidFill>
                <a:latin typeface="Arial" pitchFamily="34" charset="0"/>
                <a:cs typeface="Arial" pitchFamily="34" charset="0"/>
              </a:rPr>
              <a:t>Pollution</a:t>
            </a:r>
          </a:p>
        </p:txBody>
      </p:sp>
      <p:grpSp>
        <p:nvGrpSpPr>
          <p:cNvPr id="11" name="Group 10">
            <a:extLst>
              <a:ext uri="{FF2B5EF4-FFF2-40B4-BE49-F238E27FC236}">
                <a16:creationId xmlns:a16="http://schemas.microsoft.com/office/drawing/2014/main" id="{D50B0364-4175-5769-154C-45C91F8BA2B9}"/>
              </a:ext>
            </a:extLst>
          </p:cNvPr>
          <p:cNvGrpSpPr/>
          <p:nvPr/>
        </p:nvGrpSpPr>
        <p:grpSpPr>
          <a:xfrm>
            <a:off x="1651000" y="2206974"/>
            <a:ext cx="1629359" cy="867105"/>
            <a:chOff x="0" y="434676"/>
            <a:chExt cx="6604000" cy="867105"/>
          </a:xfrm>
        </p:grpSpPr>
        <p:sp>
          <p:nvSpPr>
            <p:cNvPr id="12" name="Rectangle 11">
              <a:extLst>
                <a:ext uri="{FF2B5EF4-FFF2-40B4-BE49-F238E27FC236}">
                  <a16:creationId xmlns:a16="http://schemas.microsoft.com/office/drawing/2014/main" id="{E7F35D54-F2EC-DCCB-F90D-3FFAD725EF3C}"/>
                </a:ext>
              </a:extLst>
            </p:cNvPr>
            <p:cNvSpPr/>
            <p:nvPr/>
          </p:nvSpPr>
          <p:spPr>
            <a:xfrm>
              <a:off x="0" y="434676"/>
              <a:ext cx="6604000" cy="867105"/>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TextBox 12">
              <a:extLst>
                <a:ext uri="{FF2B5EF4-FFF2-40B4-BE49-F238E27FC236}">
                  <a16:creationId xmlns:a16="http://schemas.microsoft.com/office/drawing/2014/main" id="{40994A1E-9FD4-2C97-62F6-64A4EFDDCAB8}"/>
                </a:ext>
              </a:extLst>
            </p:cNvPr>
            <p:cNvSpPr txBox="1"/>
            <p:nvPr/>
          </p:nvSpPr>
          <p:spPr>
            <a:xfrm>
              <a:off x="0" y="434676"/>
              <a:ext cx="6604000"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kern="1200" dirty="0"/>
                <a:t>Extreme weather events </a:t>
              </a:r>
            </a:p>
            <a:p>
              <a:pPr marL="57150" lvl="1" indent="-57150" algn="l" defTabSz="444500">
                <a:lnSpc>
                  <a:spcPct val="90000"/>
                </a:lnSpc>
                <a:spcBef>
                  <a:spcPct val="0"/>
                </a:spcBef>
                <a:spcAft>
                  <a:spcPct val="15000"/>
                </a:spcAft>
                <a:buChar char="•"/>
              </a:pPr>
              <a:r>
                <a:rPr lang="en-US" sz="1000" kern="1200" dirty="0"/>
                <a:t>Global warming (main driver is gas emissions </a:t>
              </a:r>
              <a:r>
                <a:rPr lang="en-US" sz="1000" kern="1200" dirty="0" err="1"/>
                <a:t>i.e</a:t>
              </a:r>
              <a:r>
                <a:rPr lang="en-US" sz="1000" kern="1200" dirty="0"/>
                <a:t> CO2)</a:t>
              </a:r>
            </a:p>
            <a:p>
              <a:pPr marL="57150" lvl="1" indent="-57150" algn="l" defTabSz="444500">
                <a:lnSpc>
                  <a:spcPct val="90000"/>
                </a:lnSpc>
                <a:spcBef>
                  <a:spcPct val="0"/>
                </a:spcBef>
                <a:spcAft>
                  <a:spcPct val="15000"/>
                </a:spcAft>
                <a:buChar char="•"/>
              </a:pPr>
              <a:r>
                <a:rPr lang="en-US" sz="1000" kern="1200" dirty="0"/>
                <a:t>Costly to mitigate or adapt with (Paris Agreement) </a:t>
              </a:r>
            </a:p>
          </p:txBody>
        </p:sp>
      </p:grpSp>
      <p:sp>
        <p:nvSpPr>
          <p:cNvPr id="14" name="TextBox 13">
            <a:extLst>
              <a:ext uri="{FF2B5EF4-FFF2-40B4-BE49-F238E27FC236}">
                <a16:creationId xmlns:a16="http://schemas.microsoft.com/office/drawing/2014/main" id="{1B7EF79A-052B-AE50-46A4-62C7F2644AC9}"/>
              </a:ext>
            </a:extLst>
          </p:cNvPr>
          <p:cNvSpPr txBox="1"/>
          <p:nvPr/>
        </p:nvSpPr>
        <p:spPr>
          <a:xfrm>
            <a:off x="4673714" y="2347113"/>
            <a:ext cx="1629359"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kern="1200" dirty="0"/>
              <a:t>Plants and animals (biodiversity)</a:t>
            </a:r>
          </a:p>
          <a:p>
            <a:pPr marL="57150" lvl="1" indent="-57150" algn="l" defTabSz="444500">
              <a:lnSpc>
                <a:spcPct val="90000"/>
              </a:lnSpc>
              <a:spcBef>
                <a:spcPct val="0"/>
              </a:spcBef>
              <a:spcAft>
                <a:spcPct val="15000"/>
              </a:spcAft>
              <a:buChar char="•"/>
            </a:pPr>
            <a:r>
              <a:rPr lang="en-US" sz="1000" dirty="0"/>
              <a:t>Fresh water</a:t>
            </a:r>
          </a:p>
          <a:p>
            <a:pPr marL="57150" lvl="1" indent="-57150" algn="l" defTabSz="444500">
              <a:lnSpc>
                <a:spcPct val="90000"/>
              </a:lnSpc>
              <a:spcBef>
                <a:spcPct val="0"/>
              </a:spcBef>
              <a:spcAft>
                <a:spcPct val="15000"/>
              </a:spcAft>
              <a:buChar char="•"/>
            </a:pPr>
            <a:r>
              <a:rPr lang="en-US" sz="1000" kern="1200" dirty="0"/>
              <a:t>Metals and minerals</a:t>
            </a:r>
          </a:p>
        </p:txBody>
      </p:sp>
      <p:sp>
        <p:nvSpPr>
          <p:cNvPr id="15" name="TextBox 14">
            <a:extLst>
              <a:ext uri="{FF2B5EF4-FFF2-40B4-BE49-F238E27FC236}">
                <a16:creationId xmlns:a16="http://schemas.microsoft.com/office/drawing/2014/main" id="{09DD0EC5-DD6F-64D5-F9A7-6ED0AD7F9A68}"/>
              </a:ext>
            </a:extLst>
          </p:cNvPr>
          <p:cNvSpPr txBox="1"/>
          <p:nvPr/>
        </p:nvSpPr>
        <p:spPr>
          <a:xfrm>
            <a:off x="1650999" y="4365291"/>
            <a:ext cx="1629359"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dirty="0"/>
              <a:t>Harms the environment and living species. </a:t>
            </a:r>
          </a:p>
          <a:p>
            <a:pPr marL="57150" lvl="1" indent="-57150" algn="l" defTabSz="444500">
              <a:lnSpc>
                <a:spcPct val="90000"/>
              </a:lnSpc>
              <a:spcBef>
                <a:spcPct val="0"/>
              </a:spcBef>
              <a:spcAft>
                <a:spcPct val="15000"/>
              </a:spcAft>
              <a:buChar char="•"/>
            </a:pPr>
            <a:r>
              <a:rPr lang="en-US" sz="1000" dirty="0"/>
              <a:t>10% of all deaths!</a:t>
            </a:r>
          </a:p>
          <a:p>
            <a:pPr marL="57150" lvl="1" indent="-57150" algn="l" defTabSz="444500">
              <a:lnSpc>
                <a:spcPct val="90000"/>
              </a:lnSpc>
              <a:spcBef>
                <a:spcPct val="0"/>
              </a:spcBef>
              <a:spcAft>
                <a:spcPct val="15000"/>
              </a:spcAft>
              <a:buChar char="•"/>
            </a:pPr>
            <a:endParaRPr lang="en-US" sz="1000" kern="1200" dirty="0"/>
          </a:p>
        </p:txBody>
      </p:sp>
      <p:sp>
        <p:nvSpPr>
          <p:cNvPr id="16" name="TextBox 15">
            <a:extLst>
              <a:ext uri="{FF2B5EF4-FFF2-40B4-BE49-F238E27FC236}">
                <a16:creationId xmlns:a16="http://schemas.microsoft.com/office/drawing/2014/main" id="{2D4A9FD0-46E7-CC0F-ADBE-394906C1C8BE}"/>
              </a:ext>
            </a:extLst>
          </p:cNvPr>
          <p:cNvSpPr txBox="1"/>
          <p:nvPr/>
        </p:nvSpPr>
        <p:spPr>
          <a:xfrm>
            <a:off x="4673713" y="4338583"/>
            <a:ext cx="1629359" cy="867105"/>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765" tIns="24765" rIns="24765" bIns="24765" numCol="1" spcCol="1270" anchor="t" anchorCtr="0">
            <a:noAutofit/>
          </a:bodyPr>
          <a:lstStyle/>
          <a:p>
            <a:pPr marL="57150" lvl="1" indent="-57150" algn="l" defTabSz="444500">
              <a:lnSpc>
                <a:spcPct val="90000"/>
              </a:lnSpc>
              <a:spcBef>
                <a:spcPct val="0"/>
              </a:spcBef>
              <a:spcAft>
                <a:spcPct val="15000"/>
              </a:spcAft>
              <a:buChar char="•"/>
            </a:pPr>
            <a:r>
              <a:rPr lang="en-US" sz="1000" dirty="0"/>
              <a:t>Harms the environment and living species. </a:t>
            </a:r>
          </a:p>
          <a:p>
            <a:pPr marL="57150" lvl="1" indent="-57150" algn="l" defTabSz="444500">
              <a:lnSpc>
                <a:spcPct val="90000"/>
              </a:lnSpc>
              <a:spcBef>
                <a:spcPct val="0"/>
              </a:spcBef>
              <a:spcAft>
                <a:spcPct val="15000"/>
              </a:spcAft>
              <a:buChar char="•"/>
            </a:pPr>
            <a:r>
              <a:rPr lang="en-US" sz="1000" dirty="0"/>
              <a:t>Solutions could save costs (recycling)</a:t>
            </a:r>
          </a:p>
          <a:p>
            <a:pPr marL="57150" lvl="1" indent="-57150" algn="l" defTabSz="444500">
              <a:lnSpc>
                <a:spcPct val="90000"/>
              </a:lnSpc>
              <a:spcBef>
                <a:spcPct val="0"/>
              </a:spcBef>
              <a:spcAft>
                <a:spcPct val="15000"/>
              </a:spcAft>
              <a:buChar char="•"/>
            </a:pPr>
            <a:endParaRPr lang="en-US" sz="1000" kern="1200" dirty="0"/>
          </a:p>
        </p:txBody>
      </p:sp>
    </p:spTree>
    <p:extLst>
      <p:ext uri="{BB962C8B-B14F-4D97-AF65-F5344CB8AC3E}">
        <p14:creationId xmlns:p14="http://schemas.microsoft.com/office/powerpoint/2010/main" val="223614899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P_IDX" val="5"/>
  <p:tag name="THINKCELLPRESENTATIONDONOTDELETE" val="&lt;?xml version=&quot;1.0&quot; encoding=&quot;UTF-16&quot; standalone=&quot;yes&quot;?&gt;&#10;&lt;root reqver=&quot;21047&quot;&gt;&lt;version val=&quot;23266&quot;/&gt;&lt;CPresentation id=&quot;1&quot;&gt;&lt;m_precDefaultNumber/&gt;&lt;m_precDefaultPercent/&gt;&lt;m_precDefaultDate/&gt;&lt;m_precDefaultYear/&gt;&lt;m_precDefaultQuarter&gt;&lt;m_bNumberIsYear val=&quot;0&quot;/&gt;&lt;m_strFormatTime&gt;Q%5&lt;/m_strFormatTime&gt;&lt;/m_precDefaultQuarter&gt;&lt;m_precDefaultMonth/&gt;&lt;m_precDefaultWeek&gt;&lt;m_bNumberIsYear val=&quot;0&quot;/&gt;&lt;m_strFormatTime&gt;%d.&lt;/m_strFormatTime&gt;&lt;/m_precDefaultWeek&gt;&lt;m_precDefaultDay&gt;&lt;m_bNumberIsYear val=&quot;0&quot;/&gt;&lt;m_strFormatTime&gt;%#d&lt;/m_strFormatTime&gt;&lt;/m_precDefaultDay&gt;&lt;m_mruColor&gt;&lt;m_vecMRU length=&quot;0&quot;/&gt;&lt;/m_mruColor&gt;&lt;/CPresentation&gt;&lt;/root&gt;"/>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SLIDESTYLE" val="CoverPag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8LNcBZAh00yCyFrGOiwur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OZWqo15Z.ECsH3SejSSzO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IX9Zi.6llUif5knD45BeK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6_KgIQwmV0m15C2E0A9J0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blank">
  <a:themeElements>
    <a:clrScheme name="Standard colors 1">
      <a:dk1>
        <a:srgbClr val="000000"/>
      </a:dk1>
      <a:lt1>
        <a:srgbClr val="FFFFFF"/>
      </a:lt1>
      <a:dk2>
        <a:srgbClr val="177B57"/>
      </a:dk2>
      <a:lt2>
        <a:srgbClr val="808080"/>
      </a:lt2>
      <a:accent1>
        <a:srgbClr val="E2E2E2"/>
      </a:accent1>
      <a:accent2>
        <a:srgbClr val="BCDEC2"/>
      </a:accent2>
      <a:accent3>
        <a:srgbClr val="B2B2B2"/>
      </a:accent3>
      <a:accent4>
        <a:srgbClr val="4D4D4D"/>
      </a:accent4>
      <a:accent5>
        <a:srgbClr val="D2E0E6"/>
      </a:accent5>
      <a:accent6>
        <a:srgbClr val="79A2B3"/>
      </a:accent6>
      <a:hlink>
        <a:srgbClr val="5BAD82"/>
      </a:hlink>
      <a:folHlink>
        <a:srgbClr val="8EC6A1"/>
      </a:folHlink>
    </a:clrScheme>
    <a:fontScheme name="Standard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1"/>
          </a:solidFill>
        </a:ln>
        <a:effectLst/>
      </a:spPr>
      <a:bodyPr tIns="90000" bIns="90000" rtlCol="0" anchor="ctr" anchorCtr="0"/>
      <a:lstStyle>
        <a:defPPr algn="ctr">
          <a:defRPr sz="1400" dirty="0" smtClean="0">
            <a:solidFill>
              <a:srgbClr val="000000"/>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tIns="90000" bIns="90000" rtlCol="0" anchor="t">
        <a:spAutoFit/>
      </a:bodyPr>
      <a:lstStyle>
        <a:defPPr algn="ctr">
          <a:defRPr sz="1400" dirty="0" smtClean="0">
            <a:solidFill>
              <a:srgbClr val="000000"/>
            </a:solidFill>
            <a:latin typeface="Arial" pitchFamily="34" charset="0"/>
            <a:cs typeface="Arial" pitchFamily="34" charset="0"/>
          </a:defRPr>
        </a:defPPr>
      </a:lstStyle>
    </a:txDef>
  </a:objectDefaults>
  <a:extraClrSchemeLst/>
  <a:extLst>
    <a:ext uri="{05A4C25C-085E-4340-85A3-A5531E510DB2}">
      <thm15:themeFamily xmlns:thm15="http://schemas.microsoft.com/office/thememl/2012/main" name="Blank.potx" id="{4E9940E4-13D5-49D2-86BB-8132D4559CAC}" vid="{7F86EA58-B7B2-445A-A3CB-C0573CBDD7A1}"/>
    </a:ext>
  </a:extLst>
</a:theme>
</file>

<file path=ppt/theme/theme2.xml><?xml version="1.0" encoding="utf-8"?>
<a:theme xmlns:a="http://schemas.openxmlformats.org/drawingml/2006/main" name="1_blank">
  <a:themeElements>
    <a:clrScheme name="xxx">
      <a:dk1>
        <a:srgbClr val="000000"/>
      </a:dk1>
      <a:lt1>
        <a:srgbClr val="FFFFFF"/>
      </a:lt1>
      <a:dk2>
        <a:srgbClr val="002060"/>
      </a:dk2>
      <a:lt2>
        <a:srgbClr val="808080"/>
      </a:lt2>
      <a:accent1>
        <a:srgbClr val="E2E2E2"/>
      </a:accent1>
      <a:accent2>
        <a:srgbClr val="BFC7D7"/>
      </a:accent2>
      <a:accent3>
        <a:srgbClr val="FFFFFF"/>
      </a:accent3>
      <a:accent4>
        <a:srgbClr val="808080"/>
      </a:accent4>
      <a:accent5>
        <a:srgbClr val="79A2B3"/>
      </a:accent5>
      <a:accent6>
        <a:srgbClr val="DCC05A"/>
      </a:accent6>
      <a:hlink>
        <a:srgbClr val="3F5787"/>
      </a:hlink>
      <a:folHlink>
        <a:srgbClr val="7F8FAF"/>
      </a:folHlink>
    </a:clrScheme>
    <a:fontScheme name="Standard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FDFDF"/>
        </a:solidFill>
        <a:ln w="9525">
          <a:solidFill>
            <a:schemeClr val="accent1"/>
          </a:solidFill>
        </a:ln>
        <a:effectLst/>
      </a:spPr>
      <a:bodyPr tIns="90000" bIns="90000" rtlCol="0" anchor="ctr" anchorCtr="0"/>
      <a:lstStyle>
        <a:defPPr algn="ctr">
          <a:defRPr sz="1400" dirty="0" smtClean="0">
            <a:solidFill>
              <a:srgbClr val="000000"/>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9F9F9F"/>
          </a:solidFill>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tIns="90000" bIns="90000" rtlCol="0" anchor="t">
        <a:spAutoFit/>
      </a:bodyPr>
      <a:lstStyle>
        <a:defPPr algn="ctr">
          <a:defRPr sz="1400" dirty="0" smtClean="0">
            <a:solidFill>
              <a:srgbClr val="000000"/>
            </a:solidFill>
            <a:latin typeface="Arial" pitchFamily="34" charset="0"/>
            <a:cs typeface="Arial" pitchFamily="34" charset="0"/>
          </a:defRPr>
        </a:defPPr>
      </a:lstStyle>
    </a:txDef>
  </a:objectDefaults>
  <a:extraClrSchemeLst/>
  <a:extLst>
    <a:ext uri="{05A4C25C-085E-4340-85A3-A5531E510DB2}">
      <thm15:themeFamily xmlns:thm15="http://schemas.microsoft.com/office/thememl/2012/main" name="blank.potx" id="{198FA9B6-4563-4FA4-AD0D-6B15DFC8C813}" vid="{3E56228B-78C3-4B4B-805D-E2215DAF5A0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rca:RCAuthoringProperties xmlns:rca="urn:sharePointPublishingRcaProperties">
  <rca:Converter rca:guid="6dfdc5b4-2a28-4a06-b0c6-ad3901e3a807">
    <rca:property rca:type="InheritParentSettings">False</rca:property>
    <rca:property rca:type="SelectedPageLayout">24</rca:property>
    <rca:property rca:type="SelectedPageField">f55c4d88-1f2e-4ad9-aaa8-819af4ee7ee8</rca:property>
    <rca:property rca:type="SelectedStylesField">a932ec3f-94c1-48b1-b6dc-41aaa6eb7e54</rca:property>
    <rca:property rca:type="CreatePageWithSourceDocument">True</rca:property>
    <rca:property rca:type="AllowChangeLocationConfig">True</rca:property>
    <rca:property rca:type="ConfiguredPageLocation">http://it-network.bcg.com/SiteDirectory/Sharepoint_Platform/TeamSites09/FarmDeploy/iptest</rca:property>
    <rca:property rca:type="CreateSynchronously">False</rca:property>
    <rca:property rca:type="AllowChangeProcessingConfig">True</rca:property>
    <rca:property rca:type="ConverterSpecificSettings"/>
  </rca:Converter>
</rca:RCAuthoring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862B2F57513A547879471749A2268C3" ma:contentTypeVersion="1" ma:contentTypeDescription="Create a new document." ma:contentTypeScope="" ma:versionID="187b2ccb4db15664d5e0eaca524ea8a3">
  <xsd:schema xmlns:xsd="http://www.w3.org/2001/XMLSchema" xmlns:p="http://schemas.microsoft.com/office/2006/metadata/properties" targetNamespace="http://schemas.microsoft.com/office/2006/metadata/properties" ma:root="true" ma:fieldsID="876b2bb4dfc2b028f5344ecdeae42f3d">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4.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7BF56AB9-1D7B-4EEB-B7B0-A85AED613A97}">
  <ds:schemaRefs>
    <ds:schemaRef ds:uri="http://schemas.microsoft.com/sharepoint/v3/contenttype/forms"/>
  </ds:schemaRefs>
</ds:datastoreItem>
</file>

<file path=customXml/itemProps2.xml><?xml version="1.0" encoding="utf-8"?>
<ds:datastoreItem xmlns:ds="http://schemas.openxmlformats.org/officeDocument/2006/customXml" ds:itemID="{CB87F45E-89F2-4F93-BA38-4E759A2983DE}">
  <ds:schemaRefs>
    <ds:schemaRef ds:uri="urn:sharePointPublishingRcaProperties"/>
  </ds:schemaRefs>
</ds:datastoreItem>
</file>

<file path=customXml/itemProps3.xml><?xml version="1.0" encoding="utf-8"?>
<ds:datastoreItem xmlns:ds="http://schemas.openxmlformats.org/officeDocument/2006/customXml" ds:itemID="{ABDB0175-C2BA-4739-B241-D8A48BED439F}">
  <ds:schemaRefs>
    <ds:schemaRef ds:uri="http://purl.org/dc/elements/1.1/"/>
    <ds:schemaRef ds:uri="http://purl.org/dc/terms/"/>
    <ds:schemaRef ds:uri="http://schemas.microsoft.com/office/2006/metadata/contentType"/>
    <ds:schemaRef ds:uri="http://schemas.microsoft.com/office/2006/metadata/properties"/>
    <ds:schemaRef ds:uri="http://schemas.microsoft.com/office/2006/metadata/properties/metaAttributes"/>
    <ds:schemaRef ds:uri="http://schemas.microsoft.com/office/internal/2005/internalDocumentation"/>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D2D2F14E-91D0-46BE-AF0B-03FA64177EC7}">
  <ds:schemaRefs>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blank</Template>
  <TotalTime>21590</TotalTime>
  <Words>878</Words>
  <Application>Microsoft Office PowerPoint</Application>
  <PresentationFormat>A4 Paper (210x297 mm)</PresentationFormat>
  <Paragraphs>211</Paragraphs>
  <Slides>23</Slides>
  <Notes>1</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23</vt:i4>
      </vt:variant>
    </vt:vector>
  </HeadingPairs>
  <TitlesOfParts>
    <vt:vector size="31" baseType="lpstr">
      <vt:lpstr>Arial</vt:lpstr>
      <vt:lpstr>Calibri</vt:lpstr>
      <vt:lpstr>Charter ITC Std</vt:lpstr>
      <vt:lpstr>Courier New</vt:lpstr>
      <vt:lpstr>Source Sans Pro</vt:lpstr>
      <vt:lpstr>blank</vt:lpstr>
      <vt:lpstr>1_blank</vt:lpstr>
      <vt:lpstr>think-cell Slide</vt:lpstr>
      <vt:lpstr>PowerPoint Presentation</vt:lpstr>
      <vt:lpstr>Capital Markets Authority </vt:lpstr>
      <vt:lpstr>But First: Ethics</vt:lpstr>
      <vt:lpstr>It all Starts with Investors </vt:lpstr>
      <vt:lpstr>Unprecedented Evolution: CSR to Sustainability   </vt:lpstr>
      <vt:lpstr>What is Sustainability?</vt:lpstr>
      <vt:lpstr>What is ESG?</vt:lpstr>
      <vt:lpstr>Deep Dive: ESG Issues </vt:lpstr>
      <vt:lpstr>Deep Dive: Environmental Issues </vt:lpstr>
      <vt:lpstr>Deep Dive: Social Issues </vt:lpstr>
      <vt:lpstr>Deep Dive: Governance Issues </vt:lpstr>
      <vt:lpstr>Importance of Incorporating Sustainability</vt:lpstr>
      <vt:lpstr>Risk Perspective: Top Global Risks (10 Years) </vt:lpstr>
      <vt:lpstr>Return Perspective: Documented Impact on Performance </vt:lpstr>
      <vt:lpstr>A View Validated by the Market  </vt:lpstr>
      <vt:lpstr>A View Validated by the Market  </vt:lpstr>
      <vt:lpstr>Investing for Tomorrow: Capital Markets' Contribution to Sustainability</vt:lpstr>
      <vt:lpstr>Investing for Tomorrow: Capital Markets' Contribution to Sustainability</vt:lpstr>
      <vt:lpstr>Sustainability Disclosures </vt:lpstr>
      <vt:lpstr>Capital Markets Authority's (CMA) Role</vt:lpstr>
      <vt:lpstr>PowerPoint Presentation</vt:lpstr>
      <vt:lpstr>Recent Observations: Kuwaiti Market </vt:lpstr>
      <vt:lpstr>PowerPoint Presentation</vt:lpstr>
    </vt:vector>
  </TitlesOfParts>
  <Company>The Boston Consulting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0</dc:title>
  <dc:creator>Baars Monique</dc:creator>
  <cp:lastModifiedBy>Abdulrahman Al Failakawi</cp:lastModifiedBy>
  <cp:revision>1904</cp:revision>
  <cp:lastPrinted>2018-07-25T06:44:33Z</cp:lastPrinted>
  <dcterms:created xsi:type="dcterms:W3CDTF">2016-03-21T16:59:35Z</dcterms:created>
  <dcterms:modified xsi:type="dcterms:W3CDTF">2024-05-06T09:33:25Z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20100310</vt:lpwstr>
  </property>
  <property fmtid="{D5CDD505-2E9C-101B-9397-08002B2CF9AE}" pid="3" name="Format Name">
    <vt:lpwstr>BCGmod</vt:lpwstr>
  </property>
  <property fmtid="{D5CDD505-2E9C-101B-9397-08002B2CF9AE}" pid="4" name="Template Name">
    <vt:lpwstr>A4</vt:lpwstr>
  </property>
  <property fmtid="{D5CDD505-2E9C-101B-9397-08002B2CF9AE}" pid="5" name="_NewReviewCycle">
    <vt:lpwstr/>
  </property>
  <property fmtid="{D5CDD505-2E9C-101B-9397-08002B2CF9AE}" pid="6" name="TitusGUID">
    <vt:lpwstr>330fbcaa-5efe-48f7-ba23-53aad9dace79</vt:lpwstr>
  </property>
</Properties>
</file>